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6"/>
  </p:notesMasterIdLst>
  <p:sldIdLst>
    <p:sldId id="256" r:id="rId2"/>
    <p:sldId id="257" r:id="rId3"/>
    <p:sldId id="258" r:id="rId4"/>
    <p:sldId id="259" r:id="rId5"/>
    <p:sldId id="260" r:id="rId6"/>
    <p:sldId id="279" r:id="rId7"/>
    <p:sldId id="285" r:id="rId8"/>
    <p:sldId id="280" r:id="rId9"/>
    <p:sldId id="281" r:id="rId10"/>
    <p:sldId id="263" r:id="rId11"/>
    <p:sldId id="287" r:id="rId12"/>
    <p:sldId id="288" r:id="rId13"/>
    <p:sldId id="292" r:id="rId14"/>
    <p:sldId id="290" r:id="rId15"/>
    <p:sldId id="291" r:id="rId16"/>
    <p:sldId id="294" r:id="rId17"/>
    <p:sldId id="295" r:id="rId18"/>
    <p:sldId id="268" r:id="rId19"/>
    <p:sldId id="269" r:id="rId20"/>
    <p:sldId id="276" r:id="rId21"/>
    <p:sldId id="277" r:id="rId22"/>
    <p:sldId id="282" r:id="rId23"/>
    <p:sldId id="286" r:id="rId24"/>
    <p:sldId id="293" r:id="rId25"/>
  </p:sldIdLst>
  <p:sldSz cx="9144000" cy="6858000" type="screen4x3"/>
  <p:notesSz cx="6858000" cy="9144000"/>
  <p:custShowLst>
    <p:custShow name="Custom Show 1" id="0">
      <p:sldLst>
        <p:sld r:id="rId2"/>
        <p:sld r:id="rId3"/>
        <p:sld r:id="rId4"/>
        <p:sld r:id="rId5"/>
        <p:sld r:id="rId6"/>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24" autoAdjust="0"/>
  </p:normalViewPr>
  <p:slideViewPr>
    <p:cSldViewPr>
      <p:cViewPr>
        <p:scale>
          <a:sx n="87" d="100"/>
          <a:sy n="87" d="100"/>
        </p:scale>
        <p:origin x="-822" y="7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2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31A2A8-30B7-49BF-AD77-B706D16C1A1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824A9F35-5C55-4C7A-BEB9-B7A16E57A7F2}">
      <dgm:prSet/>
      <dgm:spPr>
        <a:blipFill rotWithShape="0">
          <a:blip xmlns:r="http://schemas.openxmlformats.org/officeDocument/2006/relationships" r:embed="rId1">
            <a:duotone>
              <a:prstClr val="black"/>
              <a:schemeClr val="accent2">
                <a:tint val="45000"/>
                <a:satMod val="400000"/>
              </a:schemeClr>
            </a:duotone>
          </a:blip>
          <a:tile tx="0" ty="0" sx="100000" sy="100000" flip="none" algn="tl"/>
        </a:blipFill>
      </dgm:spPr>
      <dgm:t>
        <a:bodyPr/>
        <a:lstStyle/>
        <a:p>
          <a:pPr rtl="0"/>
          <a:r>
            <a:rPr lang="en-US" b="1" dirty="0" smtClean="0"/>
            <a:t>THANK YOU </a:t>
          </a:r>
          <a:endParaRPr lang="en-US" b="1" dirty="0"/>
        </a:p>
      </dgm:t>
    </dgm:pt>
    <dgm:pt modelId="{B68D202C-4465-44B4-97A6-ADBE70B11FFA}" type="parTrans" cxnId="{DE93F9EC-27DF-4F04-84B8-FD9528DA9BCE}">
      <dgm:prSet/>
      <dgm:spPr/>
      <dgm:t>
        <a:bodyPr/>
        <a:lstStyle/>
        <a:p>
          <a:endParaRPr lang="en-US"/>
        </a:p>
      </dgm:t>
    </dgm:pt>
    <dgm:pt modelId="{21BF6C29-6714-45AE-B00B-B1C357F9A0CD}" type="sibTrans" cxnId="{DE93F9EC-27DF-4F04-84B8-FD9528DA9BCE}">
      <dgm:prSet/>
      <dgm:spPr/>
      <dgm:t>
        <a:bodyPr/>
        <a:lstStyle/>
        <a:p>
          <a:endParaRPr lang="en-US"/>
        </a:p>
      </dgm:t>
    </dgm:pt>
    <dgm:pt modelId="{B60A9A54-FEE7-42AF-842C-E48873E34573}" type="pres">
      <dgm:prSet presAssocID="{1131A2A8-30B7-49BF-AD77-B706D16C1A19}" presName="cycle" presStyleCnt="0">
        <dgm:presLayoutVars>
          <dgm:dir/>
          <dgm:resizeHandles val="exact"/>
        </dgm:presLayoutVars>
      </dgm:prSet>
      <dgm:spPr/>
      <dgm:t>
        <a:bodyPr/>
        <a:lstStyle/>
        <a:p>
          <a:endParaRPr lang="en-US"/>
        </a:p>
      </dgm:t>
    </dgm:pt>
    <dgm:pt modelId="{88629634-3B6F-4CC0-8904-2F3F933DB1A7}" type="pres">
      <dgm:prSet presAssocID="{824A9F35-5C55-4C7A-BEB9-B7A16E57A7F2}" presName="node" presStyleLbl="node1" presStyleIdx="0" presStyleCnt="1" custScaleX="312378" custScaleY="100121" custRadScaleRad="100034" custRadScaleInc="-108">
        <dgm:presLayoutVars>
          <dgm:bulletEnabled val="1"/>
        </dgm:presLayoutVars>
      </dgm:prSet>
      <dgm:spPr>
        <a:prstGeom prst="cloudCallout">
          <a:avLst/>
        </a:prstGeom>
      </dgm:spPr>
      <dgm:t>
        <a:bodyPr/>
        <a:lstStyle/>
        <a:p>
          <a:endParaRPr lang="en-US"/>
        </a:p>
      </dgm:t>
    </dgm:pt>
  </dgm:ptLst>
  <dgm:cxnLst>
    <dgm:cxn modelId="{DE93F9EC-27DF-4F04-84B8-FD9528DA9BCE}" srcId="{1131A2A8-30B7-49BF-AD77-B706D16C1A19}" destId="{824A9F35-5C55-4C7A-BEB9-B7A16E57A7F2}" srcOrd="0" destOrd="0" parTransId="{B68D202C-4465-44B4-97A6-ADBE70B11FFA}" sibTransId="{21BF6C29-6714-45AE-B00B-B1C357F9A0CD}"/>
    <dgm:cxn modelId="{97E437DD-581B-467C-B07E-64CB2141FE62}" type="presOf" srcId="{824A9F35-5C55-4C7A-BEB9-B7A16E57A7F2}" destId="{88629634-3B6F-4CC0-8904-2F3F933DB1A7}" srcOrd="0" destOrd="0" presId="urn:microsoft.com/office/officeart/2005/8/layout/cycle2"/>
    <dgm:cxn modelId="{F2212E82-3083-4D08-A3AC-B27F68FA76A7}" type="presOf" srcId="{1131A2A8-30B7-49BF-AD77-B706D16C1A19}" destId="{B60A9A54-FEE7-42AF-842C-E48873E34573}" srcOrd="0" destOrd="0" presId="urn:microsoft.com/office/officeart/2005/8/layout/cycle2"/>
    <dgm:cxn modelId="{7CE8E14A-E09C-47FE-8590-7FA1D6925B91}" type="presParOf" srcId="{B60A9A54-FEE7-42AF-842C-E48873E34573}" destId="{88629634-3B6F-4CC0-8904-2F3F933DB1A7}"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629634-3B6F-4CC0-8904-2F3F933DB1A7}">
      <dsp:nvSpPr>
        <dsp:cNvPr id="0" name=""/>
        <dsp:cNvSpPr/>
      </dsp:nvSpPr>
      <dsp:spPr>
        <a:xfrm>
          <a:off x="0" y="762129"/>
          <a:ext cx="7612840" cy="2440009"/>
        </a:xfrm>
        <a:prstGeom prst="cloudCallout">
          <a:avLst/>
        </a:prstGeom>
        <a:blipFill rotWithShape="0">
          <a:blip xmlns:r="http://schemas.openxmlformats.org/officeDocument/2006/relationships" r:embed="rId1">
            <a:duotone>
              <a:prstClr val="black"/>
              <a:schemeClr val="accent2">
                <a:tint val="45000"/>
                <a:satMod val="400000"/>
              </a:schemeClr>
            </a:duotone>
          </a:blip>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2800350" rtl="0">
            <a:lnSpc>
              <a:spcPct val="90000"/>
            </a:lnSpc>
            <a:spcBef>
              <a:spcPct val="0"/>
            </a:spcBef>
            <a:spcAft>
              <a:spcPct val="35000"/>
            </a:spcAft>
          </a:pPr>
          <a:r>
            <a:rPr lang="en-US" sz="6300" b="1" kern="1200" dirty="0" smtClean="0"/>
            <a:t>THANK YOU </a:t>
          </a:r>
          <a:endParaRPr lang="en-US" sz="6300" b="1" kern="1200" dirty="0"/>
        </a:p>
      </dsp:txBody>
      <dsp:txXfrm>
        <a:off x="0" y="762129"/>
        <a:ext cx="7612840" cy="244000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655D77-5770-4966-B45D-981EF9815A61}" type="datetimeFigureOut">
              <a:rPr lang="en-US" smtClean="0"/>
              <a:pPr/>
              <a:t>11/19/2012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9ADFF9-8556-4224-A857-9FFC195C99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9ADFF9-8556-4224-A857-9FFC195C99A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9ADFF9-8556-4224-A857-9FFC195C99A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9ADFF9-8556-4224-A857-9FFC195C99A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9ADFF9-8556-4224-A857-9FFC195C99A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9ADFF9-8556-4224-A857-9FFC195C99A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9ADFF9-8556-4224-A857-9FFC195C99A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9ADFF9-8556-4224-A857-9FFC195C99A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9ADFF9-8556-4224-A857-9FFC195C99A1}"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9ADFF9-8556-4224-A857-9FFC195C99A1}"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9ADFF9-8556-4224-A857-9FFC195C99A1}"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9ADFF9-8556-4224-A857-9FFC195C99A1}"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9ADFF9-8556-4224-A857-9FFC195C99A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9ADFF9-8556-4224-A857-9FFC195C99A1}"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9ADFF9-8556-4224-A857-9FFC195C99A1}"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9ADFF9-8556-4224-A857-9FFC195C99A1}"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9ADFF9-8556-4224-A857-9FFC195C99A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9ADFF9-8556-4224-A857-9FFC195C99A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9ADFF9-8556-4224-A857-9FFC195C99A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9ADFF9-8556-4224-A857-9FFC195C99A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9ADFF9-8556-4224-A857-9FFC195C99A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9ADFF9-8556-4224-A857-9FFC195C99A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9ADFF9-8556-4224-A857-9FFC195C99A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77141F-B622-4B3D-B87F-9E0E15CA5630}" type="datetimeFigureOut">
              <a:rPr lang="en-US" smtClean="0"/>
              <a:pPr/>
              <a:t>11/19/2012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366D1-BBD2-47B5-B0B7-DB48AF09E9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7141F-B622-4B3D-B87F-9E0E15CA5630}" type="datetimeFigureOut">
              <a:rPr lang="en-US" smtClean="0"/>
              <a:pPr/>
              <a:t>11/19/2012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366D1-BBD2-47B5-B0B7-DB48AF09E9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7141F-B622-4B3D-B87F-9E0E15CA5630}" type="datetimeFigureOut">
              <a:rPr lang="en-US" smtClean="0"/>
              <a:pPr/>
              <a:t>11/19/2012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366D1-BBD2-47B5-B0B7-DB48AF09E9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7141F-B622-4B3D-B87F-9E0E15CA5630}" type="datetimeFigureOut">
              <a:rPr lang="en-US" smtClean="0"/>
              <a:pPr/>
              <a:t>11/19/2012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366D1-BBD2-47B5-B0B7-DB48AF09E9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7141F-B622-4B3D-B87F-9E0E15CA5630}" type="datetimeFigureOut">
              <a:rPr lang="en-US" smtClean="0"/>
              <a:pPr/>
              <a:t>11/19/2012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366D1-BBD2-47B5-B0B7-DB48AF09E9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77141F-B622-4B3D-B87F-9E0E15CA5630}" type="datetimeFigureOut">
              <a:rPr lang="en-US" smtClean="0"/>
              <a:pPr/>
              <a:t>11/19/2012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366D1-BBD2-47B5-B0B7-DB48AF09E9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77141F-B622-4B3D-B87F-9E0E15CA5630}" type="datetimeFigureOut">
              <a:rPr lang="en-US" smtClean="0"/>
              <a:pPr/>
              <a:t>11/19/2012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C366D1-BBD2-47B5-B0B7-DB48AF09E9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77141F-B622-4B3D-B87F-9E0E15CA5630}" type="datetimeFigureOut">
              <a:rPr lang="en-US" smtClean="0"/>
              <a:pPr/>
              <a:t>11/19/2012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C366D1-BBD2-47B5-B0B7-DB48AF09E9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7141F-B622-4B3D-B87F-9E0E15CA5630}" type="datetimeFigureOut">
              <a:rPr lang="en-US" smtClean="0"/>
              <a:pPr/>
              <a:t>11/19/2012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C366D1-BBD2-47B5-B0B7-DB48AF09E9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7141F-B622-4B3D-B87F-9E0E15CA5630}" type="datetimeFigureOut">
              <a:rPr lang="en-US" smtClean="0"/>
              <a:pPr/>
              <a:t>11/19/2012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366D1-BBD2-47B5-B0B7-DB48AF09E9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7141F-B622-4B3D-B87F-9E0E15CA5630}" type="datetimeFigureOut">
              <a:rPr lang="en-US" smtClean="0"/>
              <a:pPr/>
              <a:t>11/19/2012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366D1-BBD2-47B5-B0B7-DB48AF09E9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7141F-B622-4B3D-B87F-9E0E15CA5630}" type="datetimeFigureOut">
              <a:rPr lang="en-US" smtClean="0"/>
              <a:pPr/>
              <a:t>11/19/2012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366D1-BBD2-47B5-B0B7-DB48AF09E9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6400800" cy="1524000"/>
          </a:xfrm>
          <a:solidFill>
            <a:schemeClr val="accent2">
              <a:lumMod val="20000"/>
              <a:lumOff val="80000"/>
            </a:schemeClr>
          </a:solidFill>
          <a:ln w="3175" cmpd="dbl">
            <a:solidFill>
              <a:schemeClr val="tx1"/>
            </a:solidFill>
          </a:ln>
        </p:spPr>
        <p:txBody>
          <a:bodyPr>
            <a:normAutofit/>
          </a:bodyPr>
          <a:lstStyle/>
          <a:p>
            <a:pPr algn="ctr"/>
            <a:r>
              <a:rPr lang="en-US" sz="4400" dirty="0" smtClean="0"/>
              <a:t>Hydrostatic Lubrication</a:t>
            </a:r>
            <a:endParaRPr lang="en-US" sz="4400" dirty="0"/>
          </a:p>
        </p:txBody>
      </p:sp>
      <p:sp>
        <p:nvSpPr>
          <p:cNvPr id="5" name="Subtitle 4"/>
          <p:cNvSpPr>
            <a:spLocks noGrp="1"/>
          </p:cNvSpPr>
          <p:nvPr>
            <p:ph type="subTitle" idx="1"/>
          </p:nvPr>
        </p:nvSpPr>
        <p:spPr>
          <a:xfrm>
            <a:off x="0" y="3962400"/>
            <a:ext cx="6400800" cy="685800"/>
          </a:xfrm>
        </p:spPr>
        <p:txBody>
          <a:bodyPr>
            <a:normAutofit/>
          </a:bodyPr>
          <a:lstStyle/>
          <a:p>
            <a:r>
              <a:rPr lang="en-US" sz="3200" dirty="0" smtClean="0">
                <a:solidFill>
                  <a:schemeClr val="accent2"/>
                </a:solidFill>
              </a:rPr>
              <a:t>Presented by</a:t>
            </a:r>
            <a:endParaRPr lang="en-US" sz="3200" dirty="0">
              <a:solidFill>
                <a:schemeClr val="accent2"/>
              </a:solidFill>
            </a:endParaRPr>
          </a:p>
        </p:txBody>
      </p:sp>
      <p:sp>
        <p:nvSpPr>
          <p:cNvPr id="6" name="TextBox 5"/>
          <p:cNvSpPr txBox="1"/>
          <p:nvPr/>
        </p:nvSpPr>
        <p:spPr>
          <a:xfrm>
            <a:off x="4800600" y="4876800"/>
            <a:ext cx="3352800" cy="707886"/>
          </a:xfrm>
          <a:prstGeom prst="rect">
            <a:avLst/>
          </a:prstGeom>
          <a:noFill/>
          <a:ln>
            <a:solidFill>
              <a:schemeClr val="tx1"/>
            </a:solidFill>
          </a:ln>
        </p:spPr>
        <p:txBody>
          <a:bodyPr wrap="square" rtlCol="0">
            <a:spAutoFit/>
          </a:bodyPr>
          <a:lstStyle/>
          <a:p>
            <a:r>
              <a:rPr lang="en-US" sz="2000" dirty="0" err="1" smtClean="0"/>
              <a:t>Kannan</a:t>
            </a:r>
            <a:r>
              <a:rPr lang="en-US" sz="2000" dirty="0" smtClean="0"/>
              <a:t> MV, SR No:08948,</a:t>
            </a:r>
          </a:p>
          <a:p>
            <a:r>
              <a:rPr lang="en-US" sz="2000" dirty="0" err="1" smtClean="0"/>
              <a:t>IISc</a:t>
            </a:r>
            <a:r>
              <a:rPr lang="en-US" sz="2000" dirty="0" smtClean="0"/>
              <a:t>, Bangalore</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7400" y="228600"/>
            <a:ext cx="5181600" cy="461665"/>
          </a:xfrm>
          <a:prstGeom prst="rect">
            <a:avLst/>
          </a:prstGeom>
          <a:noFill/>
        </p:spPr>
        <p:txBody>
          <a:bodyPr wrap="square" rtlCol="0">
            <a:spAutoFit/>
          </a:bodyPr>
          <a:lstStyle/>
          <a:p>
            <a:r>
              <a:rPr lang="en-US" sz="2400" u="sng" dirty="0" smtClean="0">
                <a:solidFill>
                  <a:schemeClr val="accent2">
                    <a:lumMod val="75000"/>
                  </a:schemeClr>
                </a:solidFill>
              </a:rPr>
              <a:t>Hydrostatic bearing analysis</a:t>
            </a:r>
            <a:endParaRPr lang="en-US" sz="2400" u="sng" dirty="0">
              <a:solidFill>
                <a:schemeClr val="accent2">
                  <a:lumMod val="75000"/>
                </a:schemeClr>
              </a:solidFill>
            </a:endParaRPr>
          </a:p>
        </p:txBody>
      </p:sp>
      <p:sp>
        <p:nvSpPr>
          <p:cNvPr id="7" name="TextBox 6"/>
          <p:cNvSpPr txBox="1"/>
          <p:nvPr/>
        </p:nvSpPr>
        <p:spPr>
          <a:xfrm>
            <a:off x="838200" y="3733800"/>
            <a:ext cx="6629400" cy="2031325"/>
          </a:xfrm>
          <a:prstGeom prst="rect">
            <a:avLst/>
          </a:prstGeom>
          <a:noFill/>
        </p:spPr>
        <p:txBody>
          <a:bodyPr wrap="square" rtlCol="0">
            <a:spAutoFit/>
          </a:bodyPr>
          <a:lstStyle/>
          <a:p>
            <a:r>
              <a:rPr lang="en-US" sz="1400" b="1" u="sng" dirty="0" smtClean="0">
                <a:latin typeface="Arial" pitchFamily="34" charset="0"/>
                <a:cs typeface="Arial" pitchFamily="34" charset="0"/>
              </a:rPr>
              <a:t>Pressure distribution</a:t>
            </a:r>
          </a:p>
          <a:p>
            <a:endParaRPr lang="en-US" sz="1400" b="1" dirty="0" smtClean="0"/>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µ-</a:t>
            </a:r>
            <a:r>
              <a:rPr lang="en-US" sz="1400" dirty="0" err="1" smtClean="0">
                <a:latin typeface="Arial" pitchFamily="34" charset="0"/>
                <a:cs typeface="Arial" pitchFamily="34" charset="0"/>
              </a:rPr>
              <a:t>coeff</a:t>
            </a:r>
            <a:r>
              <a:rPr lang="en-US" sz="1400" dirty="0" smtClean="0">
                <a:latin typeface="Arial" pitchFamily="34" charset="0"/>
                <a:cs typeface="Arial" pitchFamily="34" charset="0"/>
              </a:rPr>
              <a:t>. of dynamic </a:t>
            </a:r>
            <a:r>
              <a:rPr lang="en-US" sz="1400" dirty="0" err="1" smtClean="0">
                <a:latin typeface="Arial" pitchFamily="34" charset="0"/>
                <a:cs typeface="Arial" pitchFamily="34" charset="0"/>
              </a:rPr>
              <a:t>viscosity,Q</a:t>
            </a:r>
            <a:r>
              <a:rPr lang="en-US" sz="1400" dirty="0" smtClean="0">
                <a:latin typeface="Arial" pitchFamily="34" charset="0"/>
                <a:cs typeface="Arial" pitchFamily="34" charset="0"/>
              </a:rPr>
              <a:t>- Total </a:t>
            </a:r>
            <a:r>
              <a:rPr lang="en-US" sz="1400" dirty="0" err="1" smtClean="0">
                <a:latin typeface="Arial" pitchFamily="34" charset="0"/>
                <a:cs typeface="Arial" pitchFamily="34" charset="0"/>
              </a:rPr>
              <a:t>discharge,h</a:t>
            </a:r>
            <a:r>
              <a:rPr lang="en-US" sz="1400" dirty="0" smtClean="0">
                <a:latin typeface="Arial" pitchFamily="34" charset="0"/>
                <a:cs typeface="Arial" pitchFamily="34" charset="0"/>
              </a:rPr>
              <a:t>- fluid film thickness, R-Radius of bearing</a:t>
            </a:r>
            <a:r>
              <a:rPr lang="en-US" sz="1400" dirty="0" smtClean="0">
                <a:latin typeface="RomanC"/>
                <a:cs typeface="RomanC"/>
              </a:rPr>
              <a:t>.</a:t>
            </a:r>
          </a:p>
          <a:p>
            <a:endParaRPr lang="en-US" sz="1400" b="1" u="sng" dirty="0" smtClean="0">
              <a:latin typeface="Arial" pitchFamily="34" charset="0"/>
              <a:cs typeface="Arial" pitchFamily="34" charset="0"/>
            </a:endParaRPr>
          </a:p>
          <a:p>
            <a:r>
              <a:rPr lang="en-US" sz="1400" b="1" u="sng" dirty="0" smtClean="0">
                <a:latin typeface="Arial" pitchFamily="34" charset="0"/>
                <a:cs typeface="Arial" pitchFamily="34" charset="0"/>
              </a:rPr>
              <a:t>Total normal load carried by the bearing</a:t>
            </a:r>
          </a:p>
          <a:p>
            <a:endParaRPr lang="en-US" sz="1400" b="1" u="sng" dirty="0" smtClean="0">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b="6762"/>
          <a:stretch>
            <a:fillRect/>
          </a:stretch>
        </p:blipFill>
        <p:spPr bwMode="auto">
          <a:xfrm>
            <a:off x="304800" y="1295400"/>
            <a:ext cx="3733799" cy="2514599"/>
          </a:xfrm>
          <a:prstGeom prst="rect">
            <a:avLst/>
          </a:prstGeom>
          <a:noFill/>
          <a:ln w="9525">
            <a:noFill/>
            <a:miter lim="800000"/>
            <a:headEnd/>
            <a:tailEnd/>
          </a:ln>
          <a:effectLst/>
        </p:spPr>
      </p:pic>
      <p:sp>
        <p:nvSpPr>
          <p:cNvPr id="8" name="Rectangle 7"/>
          <p:cNvSpPr/>
          <p:nvPr/>
        </p:nvSpPr>
        <p:spPr>
          <a:xfrm>
            <a:off x="762000" y="762000"/>
            <a:ext cx="3962400" cy="646331"/>
          </a:xfrm>
          <a:prstGeom prst="rect">
            <a:avLst/>
          </a:prstGeom>
        </p:spPr>
        <p:txBody>
          <a:bodyPr wrap="square">
            <a:spAutoFit/>
          </a:bodyPr>
          <a:lstStyle/>
          <a:p>
            <a:pPr algn="ctr"/>
            <a:r>
              <a:rPr lang="en-US" b="1" dirty="0" smtClean="0">
                <a:solidFill>
                  <a:schemeClr val="accent2"/>
                </a:solidFill>
              </a:rPr>
              <a:t>Pressure distribution for a circular </a:t>
            </a:r>
            <a:endParaRPr lang="en-US" b="1" dirty="0" smtClean="0">
              <a:solidFill>
                <a:schemeClr val="accent2"/>
              </a:solidFill>
            </a:endParaRPr>
          </a:p>
          <a:p>
            <a:pPr algn="ctr"/>
            <a:r>
              <a:rPr lang="en-US" b="1" dirty="0" smtClean="0">
                <a:solidFill>
                  <a:schemeClr val="accent2"/>
                </a:solidFill>
              </a:rPr>
              <a:t>step </a:t>
            </a:r>
            <a:r>
              <a:rPr lang="en-US" b="1" dirty="0" smtClean="0">
                <a:solidFill>
                  <a:schemeClr val="accent2"/>
                </a:solidFill>
              </a:rPr>
              <a:t>hydrostatic thrust bearing</a:t>
            </a:r>
            <a:endParaRPr lang="en-US" dirty="0"/>
          </a:p>
        </p:txBody>
      </p:sp>
      <p:pic>
        <p:nvPicPr>
          <p:cNvPr id="10" name="Picture 9"/>
          <p:cNvPicPr/>
          <p:nvPr/>
        </p:nvPicPr>
        <p:blipFill>
          <a:blip r:embed="rId4" cstate="print"/>
          <a:srcRect/>
          <a:stretch>
            <a:fillRect/>
          </a:stretch>
        </p:blipFill>
        <p:spPr bwMode="auto">
          <a:xfrm>
            <a:off x="1524001" y="4038601"/>
            <a:ext cx="2057400" cy="609600"/>
          </a:xfrm>
          <a:prstGeom prst="rect">
            <a:avLst/>
          </a:prstGeom>
          <a:noFill/>
          <a:ln w="9525">
            <a:noFill/>
            <a:miter lim="800000"/>
            <a:headEnd/>
            <a:tailEnd/>
          </a:ln>
        </p:spPr>
      </p:pic>
      <p:pic>
        <p:nvPicPr>
          <p:cNvPr id="11" name="Picture 10"/>
          <p:cNvPicPr/>
          <p:nvPr/>
        </p:nvPicPr>
        <p:blipFill>
          <a:blip r:embed="rId5" cstate="print"/>
          <a:srcRect/>
          <a:stretch>
            <a:fillRect/>
          </a:stretch>
        </p:blipFill>
        <p:spPr bwMode="auto">
          <a:xfrm>
            <a:off x="1447800" y="5562600"/>
            <a:ext cx="2428875" cy="742950"/>
          </a:xfrm>
          <a:prstGeom prst="rect">
            <a:avLst/>
          </a:prstGeom>
          <a:noFill/>
          <a:ln w="9525">
            <a:noFill/>
            <a:miter lim="800000"/>
            <a:headEnd/>
            <a:tailEnd/>
          </a:ln>
        </p:spPr>
      </p:pic>
      <p:pic>
        <p:nvPicPr>
          <p:cNvPr id="9" name="Picture 8"/>
          <p:cNvPicPr/>
          <p:nvPr/>
        </p:nvPicPr>
        <p:blipFill>
          <a:blip r:embed="rId6" cstate="print"/>
          <a:srcRect l="32426" t="54829" r="32889" b="13084"/>
          <a:stretch>
            <a:fillRect/>
          </a:stretch>
        </p:blipFill>
        <p:spPr bwMode="auto">
          <a:xfrm>
            <a:off x="5181600" y="1828800"/>
            <a:ext cx="3092225" cy="1607736"/>
          </a:xfrm>
          <a:prstGeom prst="rect">
            <a:avLst/>
          </a:prstGeom>
          <a:noFill/>
          <a:ln w="9525">
            <a:noFill/>
            <a:miter lim="800000"/>
            <a:headEnd/>
            <a:tailEnd/>
          </a:ln>
        </p:spPr>
      </p:pic>
      <p:sp>
        <p:nvSpPr>
          <p:cNvPr id="13" name="TextBox 12"/>
          <p:cNvSpPr txBox="1"/>
          <p:nvPr/>
        </p:nvSpPr>
        <p:spPr>
          <a:xfrm>
            <a:off x="5638800" y="762000"/>
            <a:ext cx="2971800" cy="646331"/>
          </a:xfrm>
          <a:prstGeom prst="rect">
            <a:avLst/>
          </a:prstGeom>
          <a:noFill/>
        </p:spPr>
        <p:txBody>
          <a:bodyPr wrap="square" rtlCol="0">
            <a:spAutoFit/>
          </a:bodyPr>
          <a:lstStyle/>
          <a:p>
            <a:pPr algn="ctr"/>
            <a:r>
              <a:rPr lang="en-US" b="1" dirty="0" smtClean="0">
                <a:solidFill>
                  <a:schemeClr val="accent2"/>
                </a:solidFill>
              </a:rPr>
              <a:t>Fluid velocity profile in bearing gap</a:t>
            </a:r>
            <a:endParaRPr lang="en-IN" b="1" dirty="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b="1" u="sng" dirty="0" smtClean="0">
                <a:solidFill>
                  <a:schemeClr val="accent2"/>
                </a:solidFill>
              </a:rPr>
              <a:t>Types of Compensation</a:t>
            </a:r>
            <a:endParaRPr lang="en-US" sz="2400" u="sng" dirty="0">
              <a:solidFill>
                <a:schemeClr val="accent2"/>
              </a:solidFill>
            </a:endParaRPr>
          </a:p>
        </p:txBody>
      </p:sp>
      <p:sp>
        <p:nvSpPr>
          <p:cNvPr id="3" name="Content Placeholder 2"/>
          <p:cNvSpPr>
            <a:spLocks noGrp="1"/>
          </p:cNvSpPr>
          <p:nvPr>
            <p:ph idx="1"/>
          </p:nvPr>
        </p:nvSpPr>
        <p:spPr>
          <a:xfrm>
            <a:off x="457200" y="914400"/>
            <a:ext cx="8229600" cy="1981200"/>
          </a:xfrm>
        </p:spPr>
        <p:txBody>
          <a:bodyPr>
            <a:noAutofit/>
          </a:bodyPr>
          <a:lstStyle/>
          <a:p>
            <a:r>
              <a:rPr lang="en-US" sz="1600" dirty="0" smtClean="0">
                <a:solidFill>
                  <a:schemeClr val="accent2"/>
                </a:solidFill>
              </a:rPr>
              <a:t>Compensatio</a:t>
            </a:r>
            <a:r>
              <a:rPr lang="en-US" sz="1600" dirty="0" smtClean="0"/>
              <a:t>n is the process by which the inlet flow is restricted in order to support varying loads.</a:t>
            </a:r>
          </a:p>
          <a:p>
            <a:r>
              <a:rPr lang="en-US" sz="1600" dirty="0" smtClean="0"/>
              <a:t>Hydrostatic bearings need a flow restrictor in order to support varying loads.</a:t>
            </a:r>
          </a:p>
          <a:p>
            <a:pPr>
              <a:buNone/>
            </a:pPr>
            <a:r>
              <a:rPr lang="en-US" sz="1600" dirty="0" smtClean="0"/>
              <a:t>	There are different types of bearings distinguished by the kind of flow restrictors that regulates the inlet flow into the bearing pocket.</a:t>
            </a:r>
          </a:p>
          <a:p>
            <a:r>
              <a:rPr lang="en-US" sz="1600" dirty="0" smtClean="0"/>
              <a:t>The design of flow restrictors is crucial as it determines the overall performance of bearing and cost to some extent.</a:t>
            </a:r>
          </a:p>
          <a:p>
            <a:endParaRPr lang="en-US" sz="1600" dirty="0" smtClean="0"/>
          </a:p>
          <a:p>
            <a:pPr>
              <a:buNone/>
            </a:pPr>
            <a:r>
              <a:rPr lang="en-US" sz="1600" dirty="0" smtClean="0"/>
              <a:t>	</a:t>
            </a:r>
            <a:r>
              <a:rPr lang="en-US" sz="1800" b="1" u="sng" dirty="0" smtClean="0">
                <a:solidFill>
                  <a:schemeClr val="accent2"/>
                </a:solidFill>
              </a:rPr>
              <a:t>Constant supply pressure restrictors (Fixed Compensation)</a:t>
            </a:r>
            <a:endParaRPr lang="en-US" sz="1800" b="1" u="sng" dirty="0">
              <a:solidFill>
                <a:schemeClr val="accent2"/>
              </a:solidFill>
            </a:endParaRPr>
          </a:p>
        </p:txBody>
      </p:sp>
      <p:sp>
        <p:nvSpPr>
          <p:cNvPr id="4" name="Rectangle 3"/>
          <p:cNvSpPr/>
          <p:nvPr/>
        </p:nvSpPr>
        <p:spPr>
          <a:xfrm>
            <a:off x="1295400" y="3886200"/>
            <a:ext cx="5105400" cy="2554545"/>
          </a:xfrm>
          <a:prstGeom prst="rect">
            <a:avLst/>
          </a:prstGeom>
        </p:spPr>
        <p:txBody>
          <a:bodyPr wrap="square">
            <a:spAutoFit/>
          </a:bodyPr>
          <a:lstStyle/>
          <a:p>
            <a:pPr algn="just"/>
            <a:endParaRPr lang="en-US" sz="1600" dirty="0" smtClean="0"/>
          </a:p>
          <a:p>
            <a:pPr algn="just"/>
            <a:r>
              <a:rPr lang="en-US" sz="1600" dirty="0" smtClean="0"/>
              <a:t>Recess pressure is kept lower than supply pressure</a:t>
            </a:r>
          </a:p>
          <a:p>
            <a:pPr algn="just"/>
            <a:endParaRPr lang="en-US" sz="1600" dirty="0" smtClean="0"/>
          </a:p>
          <a:p>
            <a:pPr algn="just"/>
            <a:r>
              <a:rPr lang="en-US" sz="1600" dirty="0" smtClean="0"/>
              <a:t>Drop in pressure, from supply pressure to recess pressure is controlled </a:t>
            </a:r>
            <a:r>
              <a:rPr lang="en-US" sz="1600" smtClean="0"/>
              <a:t>by the fixed </a:t>
            </a:r>
            <a:r>
              <a:rPr lang="en-US" sz="1600" dirty="0" smtClean="0"/>
              <a:t>restrictor placed between supply manifold and the bearing.</a:t>
            </a:r>
          </a:p>
          <a:p>
            <a:pPr algn="just"/>
            <a:endParaRPr lang="en-US" sz="1600" dirty="0" smtClean="0"/>
          </a:p>
          <a:p>
            <a:pPr algn="just"/>
            <a:r>
              <a:rPr lang="en-US" sz="1600" dirty="0" smtClean="0"/>
              <a:t>Increase in load, reduces the flow by decreasing film thickness, recess pressure increases and equilibrium is restored.</a:t>
            </a:r>
            <a:endParaRPr lang="en-US" sz="1600" dirty="0"/>
          </a:p>
        </p:txBody>
      </p:sp>
      <p:sp>
        <p:nvSpPr>
          <p:cNvPr id="6" name="Rectangle 5"/>
          <p:cNvSpPr/>
          <p:nvPr/>
        </p:nvSpPr>
        <p:spPr>
          <a:xfrm>
            <a:off x="838200" y="2819400"/>
            <a:ext cx="7620000" cy="1323439"/>
          </a:xfrm>
          <a:prstGeom prst="rect">
            <a:avLst/>
          </a:prstGeom>
        </p:spPr>
        <p:txBody>
          <a:bodyPr wrap="square">
            <a:spAutoFit/>
          </a:bodyPr>
          <a:lstStyle/>
          <a:p>
            <a:endParaRPr lang="en-US" sz="1600" dirty="0" smtClean="0"/>
          </a:p>
          <a:p>
            <a:endParaRPr lang="en-US" sz="1600" dirty="0" smtClean="0"/>
          </a:p>
          <a:p>
            <a:endParaRPr lang="en-US" sz="1600" dirty="0" smtClean="0"/>
          </a:p>
          <a:p>
            <a:r>
              <a:rPr lang="en-US" sz="1600" dirty="0" smtClean="0"/>
              <a:t>Constant supply pressure restrictors are generally used for compensation. Most commonly used restrictors are </a:t>
            </a:r>
            <a:r>
              <a:rPr lang="en-US" sz="1600" b="1" dirty="0" smtClean="0">
                <a:solidFill>
                  <a:schemeClr val="accent2"/>
                </a:solidFill>
              </a:rPr>
              <a:t>capillary and orifice</a:t>
            </a:r>
          </a:p>
        </p:txBody>
      </p:sp>
      <p:sp>
        <p:nvSpPr>
          <p:cNvPr id="7" name="Oval 6"/>
          <p:cNvSpPr/>
          <p:nvPr/>
        </p:nvSpPr>
        <p:spPr>
          <a:xfrm>
            <a:off x="1066800" y="4205068"/>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66800" y="4893216"/>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66800" y="5841612"/>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3400" y="1010528"/>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33400" y="152400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3400" y="190500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
          <p:cNvPicPr>
            <a:picLocks noChangeAspect="1" noChangeArrowheads="1"/>
          </p:cNvPicPr>
          <p:nvPr/>
        </p:nvPicPr>
        <p:blipFill>
          <a:blip r:embed="rId3" cstate="print"/>
          <a:srcRect l="59173"/>
          <a:stretch>
            <a:fillRect/>
          </a:stretch>
        </p:blipFill>
        <p:spPr bwMode="auto">
          <a:xfrm>
            <a:off x="6671604" y="3860412"/>
            <a:ext cx="2133600" cy="1336686"/>
          </a:xfrm>
          <a:prstGeom prst="rect">
            <a:avLst/>
          </a:prstGeom>
          <a:noFill/>
          <a:ln w="9525">
            <a:noFill/>
            <a:miter lim="800000"/>
            <a:headEnd/>
            <a:tailEnd/>
          </a:ln>
          <a:effectLst/>
        </p:spPr>
      </p:pic>
      <p:pic>
        <p:nvPicPr>
          <p:cNvPr id="16" name="Picture 8"/>
          <p:cNvPicPr>
            <a:picLocks noChangeAspect="1" noChangeArrowheads="1"/>
          </p:cNvPicPr>
          <p:nvPr/>
        </p:nvPicPr>
        <p:blipFill>
          <a:blip r:embed="rId4" cstate="print"/>
          <a:srcRect l="14154" t="8621" r="49047"/>
          <a:stretch>
            <a:fillRect/>
          </a:stretch>
        </p:blipFill>
        <p:spPr bwMode="auto">
          <a:xfrm>
            <a:off x="7058464" y="5105400"/>
            <a:ext cx="1447800" cy="1475643"/>
          </a:xfrm>
          <a:prstGeom prst="rect">
            <a:avLst/>
          </a:prstGeom>
          <a:noFill/>
          <a:ln w="9525">
            <a:noFill/>
            <a:miter lim="800000"/>
            <a:headEnd/>
            <a:tailEnd/>
          </a:ln>
          <a:effectLst/>
        </p:spPr>
      </p:pic>
      <p:sp>
        <p:nvSpPr>
          <p:cNvPr id="17" name="Oval 16"/>
          <p:cNvSpPr/>
          <p:nvPr/>
        </p:nvSpPr>
        <p:spPr>
          <a:xfrm>
            <a:off x="533400" y="236220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868362"/>
          </a:xfrm>
        </p:spPr>
        <p:txBody>
          <a:bodyPr>
            <a:noAutofit/>
          </a:bodyPr>
          <a:lstStyle/>
          <a:p>
            <a:r>
              <a:rPr lang="en-US" sz="2400" b="1" u="sng" dirty="0" smtClean="0">
                <a:solidFill>
                  <a:schemeClr val="accent2"/>
                </a:solidFill>
              </a:rPr>
              <a:t>Principle of fixed compensation. </a:t>
            </a:r>
            <a:r>
              <a:rPr lang="en-US" sz="2400" b="1" u="sng" dirty="0" smtClean="0"/>
              <a:t/>
            </a:r>
            <a:br>
              <a:rPr lang="en-US" sz="2400" b="1" u="sng" dirty="0" smtClean="0"/>
            </a:br>
            <a:endParaRPr lang="en-US" sz="2400" u="sng" dirty="0"/>
          </a:p>
        </p:txBody>
      </p:sp>
      <p:pic>
        <p:nvPicPr>
          <p:cNvPr id="2051" name="Picture 3"/>
          <p:cNvPicPr>
            <a:picLocks noChangeAspect="1" noChangeArrowheads="1"/>
          </p:cNvPicPr>
          <p:nvPr/>
        </p:nvPicPr>
        <p:blipFill>
          <a:blip r:embed="rId3" cstate="print"/>
          <a:srcRect r="39796"/>
          <a:stretch>
            <a:fillRect/>
          </a:stretch>
        </p:blipFill>
        <p:spPr bwMode="auto">
          <a:xfrm>
            <a:off x="2362200" y="3581400"/>
            <a:ext cx="4495800" cy="1893972"/>
          </a:xfrm>
          <a:prstGeom prst="rect">
            <a:avLst/>
          </a:prstGeom>
          <a:noFill/>
          <a:ln w="9525">
            <a:noFill/>
            <a:miter lim="800000"/>
            <a:headEnd/>
            <a:tailEnd/>
          </a:ln>
          <a:effectLst/>
        </p:spPr>
      </p:pic>
      <p:pic>
        <p:nvPicPr>
          <p:cNvPr id="4" name="Picture 2"/>
          <p:cNvPicPr>
            <a:picLocks noGrp="1" noChangeAspect="1" noChangeArrowheads="1"/>
          </p:cNvPicPr>
          <p:nvPr>
            <p:ph idx="1"/>
          </p:nvPr>
        </p:nvPicPr>
        <p:blipFill>
          <a:blip r:embed="rId4" cstate="print"/>
          <a:srcRect t="15237" r="53704" b="10883"/>
          <a:stretch>
            <a:fillRect/>
          </a:stretch>
        </p:blipFill>
        <p:spPr bwMode="auto">
          <a:xfrm>
            <a:off x="5029200" y="1066800"/>
            <a:ext cx="3810000" cy="2586323"/>
          </a:xfrm>
          <a:prstGeom prst="rect">
            <a:avLst/>
          </a:prstGeom>
          <a:noFill/>
          <a:ln w="9525">
            <a:noFill/>
            <a:miter lim="800000"/>
            <a:headEnd/>
            <a:tailEnd/>
          </a:ln>
          <a:effectLst/>
        </p:spPr>
      </p:pic>
      <p:pic>
        <p:nvPicPr>
          <p:cNvPr id="60418" name="Picture 2"/>
          <p:cNvPicPr>
            <a:picLocks noChangeAspect="1" noChangeArrowheads="1"/>
          </p:cNvPicPr>
          <p:nvPr/>
        </p:nvPicPr>
        <p:blipFill>
          <a:blip r:embed="rId5" cstate="print"/>
          <a:srcRect/>
          <a:stretch>
            <a:fillRect/>
          </a:stretch>
        </p:blipFill>
        <p:spPr bwMode="auto">
          <a:xfrm>
            <a:off x="2286000" y="5715000"/>
            <a:ext cx="3162299" cy="719873"/>
          </a:xfrm>
          <a:prstGeom prst="rect">
            <a:avLst/>
          </a:prstGeom>
          <a:noFill/>
          <a:ln w="9525">
            <a:noFill/>
            <a:miter lim="800000"/>
            <a:headEnd/>
            <a:tailEnd/>
          </a:ln>
          <a:effectLst/>
        </p:spPr>
      </p:pic>
      <p:pic>
        <p:nvPicPr>
          <p:cNvPr id="6" name="Content Placeholder 3"/>
          <p:cNvPicPr>
            <a:picLocks noChangeAspect="1" noChangeArrowheads="1"/>
          </p:cNvPicPr>
          <p:nvPr/>
        </p:nvPicPr>
        <p:blipFill>
          <a:blip r:embed="rId3" cstate="print"/>
          <a:srcRect l="60185"/>
          <a:stretch>
            <a:fillRect/>
          </a:stretch>
        </p:blipFill>
        <p:spPr bwMode="auto">
          <a:xfrm>
            <a:off x="1447800" y="1524000"/>
            <a:ext cx="3276600" cy="20878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smtClean="0">
                <a:solidFill>
                  <a:schemeClr val="accent2"/>
                </a:solidFill>
              </a:rPr>
              <a:t>Effect of mfg. errors on capillary compensated bearing:</a:t>
            </a:r>
            <a:endParaRPr lang="en-US" sz="2400" u="sng" dirty="0">
              <a:solidFill>
                <a:schemeClr val="accent2"/>
              </a:solidFill>
            </a:endParaRPr>
          </a:p>
        </p:txBody>
      </p:sp>
      <p:pic>
        <p:nvPicPr>
          <p:cNvPr id="62466" name="Picture 2"/>
          <p:cNvPicPr>
            <a:picLocks noGrp="1" noChangeAspect="1" noChangeArrowheads="1"/>
          </p:cNvPicPr>
          <p:nvPr>
            <p:ph idx="1"/>
          </p:nvPr>
        </p:nvPicPr>
        <p:blipFill>
          <a:blip r:embed="rId3" cstate="print"/>
          <a:srcRect/>
          <a:stretch>
            <a:fillRect/>
          </a:stretch>
        </p:blipFill>
        <p:spPr bwMode="auto">
          <a:xfrm>
            <a:off x="661987" y="1758156"/>
            <a:ext cx="7820025" cy="4210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smtClean="0">
                <a:solidFill>
                  <a:schemeClr val="accent2"/>
                </a:solidFill>
              </a:rPr>
              <a:t>Principle of Self Compensation(Active Compensation)</a:t>
            </a:r>
            <a:endParaRPr lang="en-US" sz="2400" u="sng" dirty="0">
              <a:solidFill>
                <a:schemeClr val="accent2"/>
              </a:solidFill>
            </a:endParaRPr>
          </a:p>
        </p:txBody>
      </p:sp>
      <p:sp>
        <p:nvSpPr>
          <p:cNvPr id="5" name="Rectangle 4"/>
          <p:cNvSpPr/>
          <p:nvPr/>
        </p:nvSpPr>
        <p:spPr>
          <a:xfrm>
            <a:off x="1371600" y="4114800"/>
            <a:ext cx="7772400" cy="1815882"/>
          </a:xfrm>
          <a:prstGeom prst="rect">
            <a:avLst/>
          </a:prstGeom>
        </p:spPr>
        <p:txBody>
          <a:bodyPr wrap="square">
            <a:spAutoFit/>
          </a:bodyPr>
          <a:lstStyle/>
          <a:p>
            <a:pPr algn="just"/>
            <a:r>
              <a:rPr lang="en-US" sz="1600" dirty="0" smtClean="0">
                <a:latin typeface="Arial" pitchFamily="34" charset="0"/>
                <a:cs typeface="Arial" pitchFamily="34" charset="0"/>
              </a:rPr>
              <a:t>Self compensation</a:t>
            </a:r>
            <a:r>
              <a:rPr lang="en-US" sz="1600" dirty="0" smtClean="0">
                <a:latin typeface="Arial" pitchFamily="34" charset="0"/>
                <a:cs typeface="Arial" pitchFamily="34" charset="0"/>
              </a:rPr>
              <a:t> </a:t>
            </a:r>
            <a:r>
              <a:rPr lang="en-US" sz="1600" dirty="0" smtClean="0">
                <a:latin typeface="Arial" pitchFamily="34" charset="0"/>
                <a:cs typeface="Arial" pitchFamily="34" charset="0"/>
              </a:rPr>
              <a:t>provides greater stiffness and load capacity.</a:t>
            </a:r>
          </a:p>
          <a:p>
            <a:pPr algn="just"/>
            <a:endParaRPr lang="en-US" sz="1600" dirty="0" smtClean="0">
              <a:latin typeface="Arial" pitchFamily="34" charset="0"/>
              <a:cs typeface="Arial" pitchFamily="34" charset="0"/>
            </a:endParaRPr>
          </a:p>
          <a:p>
            <a:pPr algn="just"/>
            <a:r>
              <a:rPr lang="en-US" sz="1600" dirty="0" smtClean="0">
                <a:latin typeface="Arial" pitchFamily="34" charset="0"/>
                <a:cs typeface="Arial" pitchFamily="34" charset="0"/>
              </a:rPr>
              <a:t>It </a:t>
            </a:r>
            <a:r>
              <a:rPr lang="en-US" sz="1600" dirty="0" smtClean="0">
                <a:latin typeface="Arial" pitchFamily="34" charset="0"/>
                <a:cs typeface="Arial" pitchFamily="34" charset="0"/>
              </a:rPr>
              <a:t>makes the system insensitive to manufacturing tolerances:</a:t>
            </a:r>
          </a:p>
          <a:p>
            <a:pPr algn="just"/>
            <a:endParaRPr lang="en-US" sz="1600" b="1" i="1" dirty="0" smtClean="0">
              <a:latin typeface="Arial" pitchFamily="34" charset="0"/>
              <a:cs typeface="Arial" pitchFamily="34" charset="0"/>
            </a:endParaRPr>
          </a:p>
          <a:p>
            <a:pPr algn="just"/>
            <a:r>
              <a:rPr lang="en-US" sz="1600" b="1" i="1" dirty="0" smtClean="0">
                <a:solidFill>
                  <a:schemeClr val="accent2"/>
                </a:solidFill>
                <a:latin typeface="Arial" pitchFamily="34" charset="0"/>
                <a:cs typeface="Arial" pitchFamily="34" charset="0"/>
              </a:rPr>
              <a:t>The </a:t>
            </a:r>
            <a:r>
              <a:rPr lang="en-US" sz="1600" b="1" i="1" dirty="0" smtClean="0">
                <a:solidFill>
                  <a:schemeClr val="accent2"/>
                </a:solidFill>
                <a:latin typeface="Arial" pitchFamily="34" charset="0"/>
                <a:cs typeface="Arial" pitchFamily="34" charset="0"/>
              </a:rPr>
              <a:t>bearings are self-tuning</a:t>
            </a:r>
            <a:r>
              <a:rPr lang="en-US" sz="1600" b="1" i="1" dirty="0" smtClean="0">
                <a:solidFill>
                  <a:schemeClr val="accent2"/>
                </a:solidFill>
                <a:latin typeface="Arial" pitchFamily="34" charset="0"/>
                <a:cs typeface="Arial" pitchFamily="34" charset="0"/>
              </a:rPr>
              <a:t>:</a:t>
            </a:r>
            <a:endParaRPr lang="en-US" sz="1600" b="1" i="1" dirty="0" smtClean="0">
              <a:solidFill>
                <a:schemeClr val="accent2"/>
              </a:solidFill>
              <a:latin typeface="Arial" pitchFamily="34" charset="0"/>
              <a:cs typeface="Arial" pitchFamily="34" charset="0"/>
            </a:endParaRPr>
          </a:p>
          <a:p>
            <a:pPr algn="just"/>
            <a:r>
              <a:rPr lang="en-US" sz="1600" dirty="0" smtClean="0">
                <a:latin typeface="Arial" pitchFamily="34" charset="0"/>
                <a:cs typeface="Arial" pitchFamily="34" charset="0"/>
              </a:rPr>
              <a:t>The stiffness automatically optimizes itself for the bearing as soon as it is turned on.</a:t>
            </a:r>
          </a:p>
          <a:p>
            <a:pPr algn="just"/>
            <a:r>
              <a:rPr lang="en-US" sz="1600" dirty="0" smtClean="0">
                <a:latin typeface="Arial" pitchFamily="34" charset="0"/>
                <a:cs typeface="Arial" pitchFamily="34" charset="0"/>
              </a:rPr>
              <a:t>No manual tuning of capillary or orifice size is required.</a:t>
            </a:r>
            <a:endParaRPr lang="en-US" sz="1600" dirty="0">
              <a:latin typeface="Arial" pitchFamily="34" charset="0"/>
              <a:cs typeface="Arial" pitchFamily="34" charset="0"/>
            </a:endParaRPr>
          </a:p>
        </p:txBody>
      </p:sp>
      <p:pic>
        <p:nvPicPr>
          <p:cNvPr id="7" name="Picture 2"/>
          <p:cNvPicPr>
            <a:picLocks noGrp="1" noChangeAspect="1" noChangeArrowheads="1"/>
          </p:cNvPicPr>
          <p:nvPr>
            <p:ph idx="1"/>
          </p:nvPr>
        </p:nvPicPr>
        <p:blipFill>
          <a:blip r:embed="rId3" cstate="print"/>
          <a:srcRect l="5085"/>
          <a:stretch>
            <a:fillRect/>
          </a:stretch>
        </p:blipFill>
        <p:spPr bwMode="auto">
          <a:xfrm>
            <a:off x="1905000" y="1752600"/>
            <a:ext cx="5848791" cy="1981200"/>
          </a:xfrm>
          <a:prstGeom prst="rect">
            <a:avLst/>
          </a:prstGeom>
          <a:noFill/>
          <a:ln w="9525">
            <a:noFill/>
            <a:miter lim="800000"/>
            <a:headEnd/>
            <a:tailEnd/>
          </a:ln>
          <a:effectLst/>
        </p:spPr>
      </p:pic>
      <p:sp>
        <p:nvSpPr>
          <p:cNvPr id="6" name="Oval 5"/>
          <p:cNvSpPr/>
          <p:nvPr/>
        </p:nvSpPr>
        <p:spPr>
          <a:xfrm>
            <a:off x="1066800" y="4205068"/>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66800" y="472440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66800" y="548640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smtClean="0">
                <a:solidFill>
                  <a:schemeClr val="accent2"/>
                </a:solidFill>
              </a:rPr>
              <a:t>Effect of mfg. errors on self compensated bearing</a:t>
            </a:r>
            <a:endParaRPr lang="en-US" sz="2400" b="1" u="sng" dirty="0">
              <a:solidFill>
                <a:schemeClr val="accent2"/>
              </a:solidFill>
            </a:endParaRPr>
          </a:p>
        </p:txBody>
      </p:sp>
      <p:pic>
        <p:nvPicPr>
          <p:cNvPr id="61442" name="Picture 2"/>
          <p:cNvPicPr>
            <a:picLocks noChangeAspect="1" noChangeArrowheads="1"/>
          </p:cNvPicPr>
          <p:nvPr/>
        </p:nvPicPr>
        <p:blipFill>
          <a:blip r:embed="rId3" cstate="print"/>
          <a:srcRect/>
          <a:stretch>
            <a:fillRect/>
          </a:stretch>
        </p:blipFill>
        <p:spPr bwMode="auto">
          <a:xfrm>
            <a:off x="838200" y="1600200"/>
            <a:ext cx="7651110"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accent2"/>
                </a:solidFill>
              </a:rPr>
              <a:t>Comparison between fixed &amp; self compensated hydrostatic bearing</a:t>
            </a:r>
            <a:endParaRPr lang="en-IN" sz="2400" b="1" dirty="0">
              <a:solidFill>
                <a:schemeClr val="accent2"/>
              </a:solidFill>
            </a:endParaRPr>
          </a:p>
        </p:txBody>
      </p:sp>
      <p:pic>
        <p:nvPicPr>
          <p:cNvPr id="4" name="Content Placeholder 3"/>
          <p:cNvPicPr>
            <a:picLocks noGrp="1"/>
          </p:cNvPicPr>
          <p:nvPr>
            <p:ph idx="1"/>
          </p:nvPr>
        </p:nvPicPr>
        <p:blipFill>
          <a:blip r:embed="rId2" cstate="print"/>
          <a:srcRect l="31200" t="13396" r="23605" b="7165"/>
          <a:stretch>
            <a:fillRect/>
          </a:stretch>
        </p:blipFill>
        <p:spPr bwMode="auto">
          <a:xfrm>
            <a:off x="1371600" y="1219200"/>
            <a:ext cx="6172200" cy="54864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accent2"/>
                </a:solidFill>
              </a:rPr>
              <a:t>Comparison between fixed &amp; self compensated hydrostatic bearing</a:t>
            </a:r>
            <a:endParaRPr lang="en-IN" sz="2400" dirty="0"/>
          </a:p>
        </p:txBody>
      </p:sp>
      <p:pic>
        <p:nvPicPr>
          <p:cNvPr id="5" name="Picture 4"/>
          <p:cNvPicPr/>
          <p:nvPr/>
        </p:nvPicPr>
        <p:blipFill>
          <a:blip r:embed="rId2" cstate="print"/>
          <a:srcRect l="29448" t="11838" r="28860" b="5607"/>
          <a:stretch>
            <a:fillRect/>
          </a:stretch>
        </p:blipFill>
        <p:spPr bwMode="auto">
          <a:xfrm>
            <a:off x="1295400" y="1295400"/>
            <a:ext cx="6781800" cy="4876800"/>
          </a:xfrm>
          <a:prstGeom prst="rect">
            <a:avLst/>
          </a:prstGeom>
          <a:noFill/>
          <a:ln w="9525">
            <a:solidFill>
              <a:schemeClr val="accent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5715000"/>
            <a:ext cx="3124200" cy="914400"/>
          </a:xfrm>
        </p:spPr>
        <p:txBody>
          <a:bodyPr>
            <a:normAutofit/>
          </a:bodyPr>
          <a:lstStyle/>
          <a:p>
            <a:r>
              <a:rPr lang="en-US" sz="1800" dirty="0" smtClean="0"/>
              <a:t>Dynamic balancing of  rocket payload</a:t>
            </a:r>
            <a:endParaRPr lang="en-US" sz="1800" dirty="0"/>
          </a:p>
        </p:txBody>
      </p:sp>
      <p:pic>
        <p:nvPicPr>
          <p:cNvPr id="2050" name="Picture 2"/>
          <p:cNvPicPr>
            <a:picLocks noChangeAspect="1" noChangeArrowheads="1"/>
          </p:cNvPicPr>
          <p:nvPr/>
        </p:nvPicPr>
        <p:blipFill>
          <a:blip r:embed="rId3" cstate="print"/>
          <a:srcRect/>
          <a:stretch>
            <a:fillRect/>
          </a:stretch>
        </p:blipFill>
        <p:spPr bwMode="auto">
          <a:xfrm>
            <a:off x="2971800" y="2590800"/>
            <a:ext cx="2286000" cy="1558636"/>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5486400" y="1191500"/>
            <a:ext cx="2362200" cy="4520059"/>
          </a:xfrm>
          <a:prstGeom prst="rect">
            <a:avLst/>
          </a:prstGeom>
          <a:noFill/>
          <a:ln w="9525">
            <a:noFill/>
            <a:miter lim="800000"/>
            <a:headEnd/>
            <a:tailEnd/>
          </a:ln>
          <a:effectLst/>
        </p:spPr>
      </p:pic>
      <p:sp>
        <p:nvSpPr>
          <p:cNvPr id="7" name="TextBox 6"/>
          <p:cNvSpPr txBox="1"/>
          <p:nvPr/>
        </p:nvSpPr>
        <p:spPr>
          <a:xfrm>
            <a:off x="1600200" y="381000"/>
            <a:ext cx="6248400" cy="461665"/>
          </a:xfrm>
          <a:prstGeom prst="rect">
            <a:avLst/>
          </a:prstGeom>
          <a:noFill/>
        </p:spPr>
        <p:txBody>
          <a:bodyPr wrap="square" rtlCol="0">
            <a:spAutoFit/>
          </a:bodyPr>
          <a:lstStyle/>
          <a:p>
            <a:r>
              <a:rPr lang="en-US" sz="2400" b="1" u="sng" dirty="0" smtClean="0">
                <a:solidFill>
                  <a:schemeClr val="accent2"/>
                </a:solidFill>
              </a:rPr>
              <a:t>Applications of Hydrostatic lubrication</a:t>
            </a:r>
            <a:endParaRPr lang="en-US" sz="2400" b="1" u="sng" dirty="0">
              <a:solidFill>
                <a:schemeClr val="accent2"/>
              </a:solidFill>
            </a:endParaRPr>
          </a:p>
        </p:txBody>
      </p:sp>
      <p:sp>
        <p:nvSpPr>
          <p:cNvPr id="8" name="Title 1"/>
          <p:cNvSpPr txBox="1">
            <a:spLocks/>
          </p:cNvSpPr>
          <p:nvPr/>
        </p:nvSpPr>
        <p:spPr>
          <a:xfrm>
            <a:off x="2743200" y="4343400"/>
            <a:ext cx="2819400" cy="6096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j-lt"/>
                <a:ea typeface="+mj-ea"/>
                <a:cs typeface="+mj-cs"/>
              </a:rPr>
              <a:t>Horizontal slip table guided by hydrostatic bearing.</a:t>
            </a:r>
            <a:endParaRPr kumimoji="0" lang="en-US" sz="1800" b="0" i="0" u="none" strike="noStrike" kern="1200" cap="none" spc="0" normalizeH="0" baseline="0" noProof="0" dirty="0">
              <a:ln>
                <a:noFill/>
              </a:ln>
              <a:solidFill>
                <a:schemeClr val="tx1"/>
              </a:solidFill>
              <a:effectLst/>
              <a:uLnTx/>
              <a:uFillTx/>
              <a:latin typeface="+mj-lt"/>
              <a:ea typeface="+mj-ea"/>
              <a:cs typeface="+mj-cs"/>
            </a:endParaRPr>
          </a:p>
        </p:txBody>
      </p:sp>
      <p:pic>
        <p:nvPicPr>
          <p:cNvPr id="2052" name="Picture 4"/>
          <p:cNvPicPr>
            <a:picLocks noChangeAspect="1" noChangeArrowheads="1"/>
          </p:cNvPicPr>
          <p:nvPr/>
        </p:nvPicPr>
        <p:blipFill>
          <a:blip r:embed="rId5" cstate="print"/>
          <a:srcRect/>
          <a:stretch>
            <a:fillRect/>
          </a:stretch>
        </p:blipFill>
        <p:spPr bwMode="auto">
          <a:xfrm>
            <a:off x="838200" y="1143000"/>
            <a:ext cx="1905000" cy="4594716"/>
          </a:xfrm>
          <a:prstGeom prst="rect">
            <a:avLst/>
          </a:prstGeom>
          <a:noFill/>
          <a:ln w="9525">
            <a:noFill/>
            <a:miter lim="800000"/>
            <a:headEnd/>
            <a:tailEnd/>
          </a:ln>
          <a:effectLst/>
        </p:spPr>
      </p:pic>
      <p:sp>
        <p:nvSpPr>
          <p:cNvPr id="10" name="Title 1"/>
          <p:cNvSpPr txBox="1">
            <a:spLocks/>
          </p:cNvSpPr>
          <p:nvPr/>
        </p:nvSpPr>
        <p:spPr>
          <a:xfrm>
            <a:off x="304800" y="5715000"/>
            <a:ext cx="31242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j-lt"/>
                <a:ea typeface="+mj-ea"/>
                <a:cs typeface="+mj-cs"/>
              </a:rPr>
              <a:t>Thrust axis</a:t>
            </a:r>
            <a:r>
              <a:rPr kumimoji="0" lang="en-US" sz="1800" b="0" i="0" u="none" strike="noStrike" kern="1200" cap="none" spc="0" normalizeH="0" noProof="0" dirty="0" smtClean="0">
                <a:ln>
                  <a:noFill/>
                </a:ln>
                <a:solidFill>
                  <a:schemeClr val="tx1"/>
                </a:solidFill>
                <a:effectLst/>
                <a:uLnTx/>
                <a:uFillTx/>
                <a:latin typeface="+mj-lt"/>
                <a:ea typeface="+mj-ea"/>
                <a:cs typeface="+mj-cs"/>
              </a:rPr>
              <a:t> vibration of Rocket </a:t>
            </a:r>
            <a:r>
              <a:rPr kumimoji="0" lang="en-US" sz="1800" b="0" i="0" u="none" strike="noStrike" kern="1200" cap="none" spc="0" normalizeH="0" baseline="0" noProof="0" dirty="0" smtClean="0">
                <a:ln>
                  <a:noFill/>
                </a:ln>
                <a:solidFill>
                  <a:schemeClr val="tx1"/>
                </a:solidFill>
                <a:effectLst/>
                <a:uLnTx/>
                <a:uFillTx/>
                <a:latin typeface="+mj-lt"/>
                <a:ea typeface="+mj-ea"/>
                <a:cs typeface="+mj-cs"/>
              </a:rPr>
              <a:t>Payload </a:t>
            </a:r>
            <a:endParaRPr kumimoji="0" lang="en-US" sz="1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52400" y="304800"/>
            <a:ext cx="9448800" cy="838200"/>
          </a:xfrm>
        </p:spPr>
        <p:txBody>
          <a:bodyPr>
            <a:normAutofit/>
          </a:bodyPr>
          <a:lstStyle/>
          <a:p>
            <a:pPr>
              <a:buNone/>
            </a:pPr>
            <a:r>
              <a:rPr lang="en-US" sz="2400" b="1" dirty="0" smtClean="0">
                <a:solidFill>
                  <a:schemeClr val="accent2">
                    <a:lumMod val="75000"/>
                  </a:schemeClr>
                </a:solidFill>
              </a:rPr>
              <a:t>		    </a:t>
            </a:r>
            <a:r>
              <a:rPr lang="en-US" sz="2400" b="1" u="sng" dirty="0" smtClean="0">
                <a:solidFill>
                  <a:schemeClr val="accent2">
                    <a:lumMod val="75000"/>
                  </a:schemeClr>
                </a:solidFill>
              </a:rPr>
              <a:t>Applications of Hydrostatic Lubrication(cont.)</a:t>
            </a:r>
            <a:endParaRPr lang="en-US" sz="2400" b="1" u="sng" dirty="0">
              <a:solidFill>
                <a:schemeClr val="accent2">
                  <a:lumMod val="75000"/>
                </a:schemeClr>
              </a:solidFill>
            </a:endParaRPr>
          </a:p>
        </p:txBody>
      </p:sp>
      <p:pic>
        <p:nvPicPr>
          <p:cNvPr id="3074" name="Picture 2" descr="Oil system for oil lubriacted stern tube "/>
          <p:cNvPicPr>
            <a:picLocks noChangeAspect="1" noChangeArrowheads="1"/>
          </p:cNvPicPr>
          <p:nvPr/>
        </p:nvPicPr>
        <p:blipFill>
          <a:blip r:embed="rId3" cstate="print"/>
          <a:srcRect/>
          <a:stretch>
            <a:fillRect/>
          </a:stretch>
        </p:blipFill>
        <p:spPr bwMode="auto">
          <a:xfrm>
            <a:off x="1371600" y="1066800"/>
            <a:ext cx="6297928" cy="4617627"/>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8077200" cy="5029200"/>
          </a:xfrm>
        </p:spPr>
        <p:txBody>
          <a:bodyPr>
            <a:normAutofit/>
          </a:bodyPr>
          <a:lstStyle/>
          <a:p>
            <a:pPr marL="514350" indent="-514350">
              <a:buNone/>
            </a:pPr>
            <a:r>
              <a:rPr lang="en-US" sz="1800" b="1" dirty="0" smtClean="0">
                <a:solidFill>
                  <a:schemeClr val="accent2">
                    <a:lumMod val="75000"/>
                  </a:schemeClr>
                </a:solidFill>
              </a:rPr>
              <a:t>Lubrication</a:t>
            </a:r>
            <a:r>
              <a:rPr lang="en-US" sz="1400" dirty="0" smtClean="0">
                <a:solidFill>
                  <a:schemeClr val="accent2">
                    <a:lumMod val="75000"/>
                  </a:schemeClr>
                </a:solidFill>
              </a:rPr>
              <a:t> :-</a:t>
            </a:r>
          </a:p>
          <a:p>
            <a:pPr marL="514350" indent="-514350">
              <a:buNone/>
            </a:pPr>
            <a:endParaRPr lang="en-US" sz="1400" dirty="0" smtClean="0"/>
          </a:p>
          <a:p>
            <a:pPr marL="514350" indent="-514350" algn="just">
              <a:buNone/>
            </a:pPr>
            <a:r>
              <a:rPr lang="en-US" sz="1400" b="1" dirty="0" smtClean="0"/>
              <a:t>	</a:t>
            </a:r>
            <a:r>
              <a:rPr lang="en-US" sz="1400" dirty="0" smtClean="0">
                <a:cs typeface="Times New Roman" pitchFamily="18" charset="0"/>
              </a:rPr>
              <a:t>Lubrication is the process employed to reduce wear of one or both surfaces in close proximity, and moving relative to each other, by interposing a substance called lubricant between the surfaces.</a:t>
            </a:r>
          </a:p>
          <a:p>
            <a:pPr marL="514350" indent="-514350" algn="just">
              <a:buNone/>
            </a:pPr>
            <a:endParaRPr lang="en-US" sz="1400" dirty="0" smtClean="0">
              <a:cs typeface="Times New Roman" pitchFamily="18" charset="0"/>
            </a:endParaRPr>
          </a:p>
          <a:p>
            <a:pPr marL="514350" indent="-514350" algn="just">
              <a:buNone/>
            </a:pPr>
            <a:r>
              <a:rPr lang="en-US" sz="1400" dirty="0" smtClean="0">
                <a:cs typeface="Times New Roman" pitchFamily="18" charset="0"/>
              </a:rPr>
              <a:t>	The interposed lubricant film can be a solid, (e.g. </a:t>
            </a:r>
            <a:r>
              <a:rPr lang="en-US" sz="1400" dirty="0" smtClean="0">
                <a:solidFill>
                  <a:schemeClr val="tx2"/>
                </a:solidFill>
                <a:cs typeface="Times New Roman" pitchFamily="18" charset="0"/>
              </a:rPr>
              <a:t>graphite</a:t>
            </a:r>
            <a:r>
              <a:rPr lang="en-US" sz="1400" dirty="0" smtClean="0">
                <a:cs typeface="Times New Roman" pitchFamily="18" charset="0"/>
              </a:rPr>
              <a:t>, MoS</a:t>
            </a:r>
            <a:r>
              <a:rPr lang="en-US" sz="1400" baseline="-25000" dirty="0" smtClean="0">
                <a:cs typeface="Times New Roman" pitchFamily="18" charset="0"/>
              </a:rPr>
              <a:t>2</a:t>
            </a:r>
            <a:r>
              <a:rPr lang="en-US" sz="1400" dirty="0" smtClean="0">
                <a:cs typeface="Times New Roman" pitchFamily="18" charset="0"/>
              </a:rPr>
              <a:t>),a solid/liquid dispersion, a liquid, a liquid-liquid dispersion (a grease) or a gas.</a:t>
            </a:r>
          </a:p>
          <a:p>
            <a:pPr marL="514350" indent="-514350" algn="just">
              <a:buNone/>
            </a:pPr>
            <a:endParaRPr lang="en-US" sz="1400" b="1" dirty="0" smtClean="0">
              <a:cs typeface="Times New Roman" pitchFamily="18" charset="0"/>
            </a:endParaRPr>
          </a:p>
          <a:p>
            <a:pPr marL="514350" indent="-514350" algn="just">
              <a:buNone/>
            </a:pPr>
            <a:r>
              <a:rPr lang="en-US" sz="1400" dirty="0" smtClean="0">
                <a:cs typeface="Times New Roman" pitchFamily="18" charset="0"/>
              </a:rPr>
              <a:t>	Lubrication  reduces or minimizes friction and wear; </a:t>
            </a:r>
          </a:p>
          <a:p>
            <a:pPr marL="514350" indent="-514350" algn="just">
              <a:buFont typeface="Wingdings" pitchFamily="2" charset="2"/>
              <a:buChar char="v"/>
            </a:pPr>
            <a:endParaRPr lang="en-US" sz="1400" dirty="0" smtClean="0">
              <a:cs typeface="Times New Roman" pitchFamily="18" charset="0"/>
            </a:endParaRPr>
          </a:p>
          <a:p>
            <a:pPr marL="514350" indent="-514350" algn="just">
              <a:buNone/>
            </a:pPr>
            <a:r>
              <a:rPr lang="en-US" sz="1400" dirty="0" smtClean="0">
                <a:cs typeface="Times New Roman" pitchFamily="18" charset="0"/>
              </a:rPr>
              <a:t>	It helps to cool the surfaces and carries away heat from the moving parts, </a:t>
            </a:r>
          </a:p>
          <a:p>
            <a:pPr marL="514350" indent="-514350" algn="just">
              <a:buFont typeface="Wingdings" pitchFamily="2" charset="2"/>
              <a:buChar char="v"/>
            </a:pPr>
            <a:endParaRPr lang="en-US" sz="1400" dirty="0" smtClean="0">
              <a:cs typeface="Times New Roman" pitchFamily="18" charset="0"/>
            </a:endParaRPr>
          </a:p>
          <a:p>
            <a:pPr marL="514350" indent="-514350" algn="just">
              <a:buNone/>
            </a:pPr>
            <a:r>
              <a:rPr lang="en-US" sz="1400" dirty="0" smtClean="0">
                <a:cs typeface="Times New Roman" pitchFamily="18" charset="0"/>
              </a:rPr>
              <a:t>	It minimizes oxidation of metals (rust) and to clean the surfaces of the metal by carrying away very small solid deposits.</a:t>
            </a:r>
          </a:p>
          <a:p>
            <a:pPr marL="514350" indent="-514350" algn="just">
              <a:buNone/>
            </a:pPr>
            <a:endParaRPr lang="en-US" sz="1400" dirty="0" smtClean="0">
              <a:cs typeface="Times New Roman" pitchFamily="18" charset="0"/>
            </a:endParaRPr>
          </a:p>
          <a:p>
            <a:pPr marL="514350" indent="-514350" algn="just">
              <a:buNone/>
            </a:pPr>
            <a:endParaRPr lang="en-US" sz="1400" dirty="0" smtClean="0"/>
          </a:p>
          <a:p>
            <a:pPr marL="514350" indent="-514350" algn="just">
              <a:buNone/>
            </a:pPr>
            <a:r>
              <a:rPr lang="en-US" sz="1400" dirty="0" smtClean="0"/>
              <a:t>	</a:t>
            </a:r>
          </a:p>
          <a:p>
            <a:pPr marL="514350" indent="-514350">
              <a:buAutoNum type="arabicPeriod" startAt="2"/>
            </a:pPr>
            <a:endParaRPr lang="en-US" sz="1400" dirty="0" smtClean="0"/>
          </a:p>
          <a:p>
            <a:pPr marL="514350" indent="-514350">
              <a:buNone/>
            </a:pPr>
            <a:endParaRPr lang="en-US" sz="1400" dirty="0" smtClean="0"/>
          </a:p>
          <a:p>
            <a:pPr marL="514350" indent="-514350">
              <a:buNone/>
            </a:pPr>
            <a:endParaRPr lang="en-US" sz="1400" dirty="0" smtClean="0"/>
          </a:p>
        </p:txBody>
      </p:sp>
      <p:sp>
        <p:nvSpPr>
          <p:cNvPr id="5" name="Oval 4"/>
          <p:cNvSpPr/>
          <p:nvPr/>
        </p:nvSpPr>
        <p:spPr>
          <a:xfrm>
            <a:off x="914400" y="178031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14400" y="264622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14400" y="338051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14400" y="3872345"/>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00545" y="441959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74638"/>
            <a:ext cx="8229600" cy="792162"/>
          </a:xfrm>
        </p:spPr>
        <p:txBody>
          <a:bodyPr>
            <a:normAutofit/>
          </a:bodyPr>
          <a:lstStyle/>
          <a:p>
            <a:r>
              <a:rPr lang="en-US" sz="2400" b="1" u="sng" dirty="0" smtClean="0">
                <a:solidFill>
                  <a:schemeClr val="accent2">
                    <a:lumMod val="75000"/>
                  </a:schemeClr>
                </a:solidFill>
              </a:rPr>
              <a:t>Hydrostatic Lubrication</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solidFill>
                  <a:schemeClr val="accent2"/>
                </a:solidFill>
              </a:rPr>
              <a:t>References</a:t>
            </a:r>
            <a:endParaRPr lang="en-US" sz="3200" u="sng" dirty="0">
              <a:solidFill>
                <a:schemeClr val="accent2"/>
              </a:solidFill>
            </a:endParaRPr>
          </a:p>
        </p:txBody>
      </p:sp>
      <p:sp>
        <p:nvSpPr>
          <p:cNvPr id="3" name="Content Placeholder 2"/>
          <p:cNvSpPr>
            <a:spLocks noGrp="1"/>
          </p:cNvSpPr>
          <p:nvPr>
            <p:ph idx="1"/>
          </p:nvPr>
        </p:nvSpPr>
        <p:spPr>
          <a:xfrm>
            <a:off x="381000" y="1600200"/>
            <a:ext cx="8229600" cy="4525963"/>
          </a:xfrm>
        </p:spPr>
        <p:txBody>
          <a:bodyPr>
            <a:normAutofit/>
          </a:bodyPr>
          <a:lstStyle/>
          <a:p>
            <a:pPr>
              <a:buAutoNum type="arabicPeriod"/>
            </a:pPr>
            <a:r>
              <a:rPr lang="en-US" sz="1600" b="1" dirty="0" smtClean="0">
                <a:latin typeface="Arial" pitchFamily="34" charset="0"/>
                <a:cs typeface="Arial" pitchFamily="34" charset="0"/>
              </a:rPr>
              <a:t>WATER HYDROSTATIC BEARINGS FOR PRECISION MACHINE TOOLS AND INDUSTRIAL MACHINERY </a:t>
            </a:r>
            <a:r>
              <a:rPr lang="en-US" sz="1600" dirty="0" smtClean="0">
                <a:latin typeface="Arial" pitchFamily="34" charset="0"/>
                <a:cs typeface="Arial" pitchFamily="34" charset="0"/>
              </a:rPr>
              <a:t>( Alexander H. Slocum, Dept of ME,MIT )</a:t>
            </a:r>
          </a:p>
          <a:p>
            <a:pPr>
              <a:buAutoNum type="arabicPeriod"/>
            </a:pPr>
            <a:endParaRPr lang="en-US" sz="1600" dirty="0" smtClean="0">
              <a:latin typeface="Arial" pitchFamily="34" charset="0"/>
              <a:cs typeface="Arial" pitchFamily="34" charset="0"/>
            </a:endParaRPr>
          </a:p>
          <a:p>
            <a:pPr>
              <a:buAutoNum type="arabicPeriod"/>
            </a:pPr>
            <a:r>
              <a:rPr lang="en-US" sz="1600" b="1" dirty="0" smtClean="0">
                <a:latin typeface="Arial" pitchFamily="34" charset="0"/>
                <a:cs typeface="Arial" pitchFamily="34" charset="0"/>
              </a:rPr>
              <a:t>INTRODUCTION TO TRIBOLOGY </a:t>
            </a:r>
            <a:r>
              <a:rPr lang="en-US" sz="1600" dirty="0" smtClean="0">
                <a:latin typeface="Arial" pitchFamily="34" charset="0"/>
                <a:cs typeface="Arial" pitchFamily="34" charset="0"/>
              </a:rPr>
              <a:t>(Bharat </a:t>
            </a:r>
            <a:r>
              <a:rPr lang="en-US" sz="1600" dirty="0" err="1" smtClean="0">
                <a:latin typeface="Arial" pitchFamily="34" charset="0"/>
                <a:cs typeface="Arial" pitchFamily="34" charset="0"/>
              </a:rPr>
              <a:t>Bhushan</a:t>
            </a:r>
            <a:r>
              <a:rPr lang="en-US" sz="1600" dirty="0" smtClean="0">
                <a:latin typeface="Arial" pitchFamily="34" charset="0"/>
                <a:cs typeface="Arial" pitchFamily="34" charset="0"/>
              </a:rPr>
              <a:t>)</a:t>
            </a:r>
          </a:p>
          <a:p>
            <a:pPr>
              <a:buAutoNum type="arabicPeriod"/>
            </a:pPr>
            <a:endParaRPr lang="en-US" sz="1600" dirty="0" smtClean="0">
              <a:latin typeface="Arial" pitchFamily="34" charset="0"/>
              <a:cs typeface="Arial" pitchFamily="34" charset="0"/>
            </a:endParaRPr>
          </a:p>
          <a:p>
            <a:pPr>
              <a:buAutoNum type="arabicPeriod"/>
            </a:pPr>
            <a:r>
              <a:rPr lang="en-US" sz="1600" b="1" dirty="0" smtClean="0">
                <a:latin typeface="Arial" pitchFamily="34" charset="0"/>
                <a:cs typeface="Arial" pitchFamily="34" charset="0"/>
              </a:rPr>
              <a:t>ENGINEEERING TRIBOLOGY </a:t>
            </a:r>
            <a:r>
              <a:rPr lang="en-US" sz="1600" dirty="0" smtClean="0">
                <a:latin typeface="Arial" pitchFamily="34" charset="0"/>
                <a:cs typeface="Arial" pitchFamily="34" charset="0"/>
              </a:rPr>
              <a:t>(</a:t>
            </a:r>
            <a:r>
              <a:rPr lang="en-US" sz="1600" dirty="0" err="1" smtClean="0">
                <a:latin typeface="Arial" pitchFamily="34" charset="0"/>
                <a:cs typeface="Arial" pitchFamily="34" charset="0"/>
              </a:rPr>
              <a:t>Gwidon</a:t>
            </a:r>
            <a:r>
              <a:rPr lang="en-US" sz="1600" dirty="0" smtClean="0">
                <a:latin typeface="Arial" pitchFamily="34" charset="0"/>
                <a:cs typeface="Arial" pitchFamily="34" charset="0"/>
              </a:rPr>
              <a:t> W </a:t>
            </a:r>
            <a:r>
              <a:rPr lang="en-US" sz="1600" dirty="0" err="1" smtClean="0">
                <a:latin typeface="Arial" pitchFamily="34" charset="0"/>
                <a:cs typeface="Arial" pitchFamily="34" charset="0"/>
              </a:rPr>
              <a:t>Stachowiak</a:t>
            </a:r>
            <a:r>
              <a:rPr lang="en-US" sz="1600" dirty="0" smtClean="0">
                <a:latin typeface="Arial" pitchFamily="34" charset="0"/>
                <a:cs typeface="Arial" pitchFamily="34" charset="0"/>
              </a:rPr>
              <a:t> &amp; Andrew W </a:t>
            </a:r>
            <a:r>
              <a:rPr lang="en-US" sz="1600" dirty="0" err="1" smtClean="0">
                <a:latin typeface="Arial" pitchFamily="34" charset="0"/>
                <a:cs typeface="Arial" pitchFamily="34" charset="0"/>
              </a:rPr>
              <a:t>Batchelor</a:t>
            </a:r>
            <a:r>
              <a:rPr lang="en-US" sz="1600" dirty="0" smtClean="0">
                <a:latin typeface="Arial" pitchFamily="34" charset="0"/>
                <a:cs typeface="Arial" pitchFamily="34" charset="0"/>
              </a:rPr>
              <a:t>)</a:t>
            </a:r>
          </a:p>
          <a:p>
            <a:pPr>
              <a:buAutoNum type="arabicPeriod"/>
            </a:pPr>
            <a:endParaRPr lang="en-US" sz="1600" dirty="0" smtClean="0">
              <a:latin typeface="Arial" pitchFamily="34" charset="0"/>
              <a:cs typeface="Arial" pitchFamily="34" charset="0"/>
            </a:endParaRPr>
          </a:p>
          <a:p>
            <a:pPr>
              <a:buNone/>
            </a:pPr>
            <a:endParaRPr lang="en-US"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914400" y="1371600"/>
          <a:ext cx="76200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print"/>
          <a:srcRect/>
          <a:stretch>
            <a:fillRect/>
          </a:stretch>
        </p:blipFill>
        <p:spPr bwMode="auto">
          <a:xfrm>
            <a:off x="2514600" y="457200"/>
            <a:ext cx="4533900" cy="5800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smtClean="0"/>
              <a:t/>
            </a:r>
            <a:br>
              <a:rPr lang="en-US" sz="1600" dirty="0" smtClean="0"/>
            </a:br>
            <a:r>
              <a:rPr lang="en-US" sz="1600" dirty="0" smtClean="0"/>
              <a:t/>
            </a:r>
            <a:br>
              <a:rPr lang="en-US" sz="1600" dirty="0" smtClean="0"/>
            </a:br>
            <a:r>
              <a:rPr lang="en-US" sz="1600" dirty="0" smtClean="0"/>
              <a:t>Oil is typically used for ease of pumping and its </a:t>
            </a:r>
            <a:br>
              <a:rPr lang="en-US" sz="1600" dirty="0" smtClean="0"/>
            </a:br>
            <a:r>
              <a:rPr lang="en-US" sz="1600" dirty="0" smtClean="0"/>
              <a:t>inherent lubricity in case of pressure loss. In</a:t>
            </a:r>
            <a:br>
              <a:rPr lang="en-US" sz="1600" dirty="0" smtClean="0"/>
            </a:br>
            <a:r>
              <a:rPr lang="en-US" sz="1600" dirty="0" smtClean="0"/>
              <a:t>many applications, such as grinding of ceramics,</a:t>
            </a:r>
            <a:br>
              <a:rPr lang="en-US" sz="1600" dirty="0" smtClean="0"/>
            </a:br>
            <a:r>
              <a:rPr lang="en-US" sz="1600" dirty="0" smtClean="0"/>
              <a:t>high speed spindles, and industrial applications,</a:t>
            </a:r>
            <a:br>
              <a:rPr lang="en-US" sz="1600" dirty="0" smtClean="0"/>
            </a:br>
            <a:r>
              <a:rPr lang="en-US" sz="1600" dirty="0" smtClean="0"/>
              <a:t>such as paper machinery, water would be the</a:t>
            </a:r>
            <a:br>
              <a:rPr lang="en-US" sz="1600" dirty="0" smtClean="0"/>
            </a:br>
            <a:r>
              <a:rPr lang="en-US" sz="1600" dirty="0" smtClean="0"/>
              <a:t>preferred working fluid</a:t>
            </a:r>
            <a:r>
              <a:rPr lang="en-US" dirty="0" smtClean="0"/>
              <a:t>.</a:t>
            </a:r>
            <a:endParaRPr lang="en-US" dirty="0"/>
          </a:p>
        </p:txBody>
      </p:sp>
      <p:sp>
        <p:nvSpPr>
          <p:cNvPr id="3" name="Content Placeholder 2"/>
          <p:cNvSpPr>
            <a:spLocks noGrp="1"/>
          </p:cNvSpPr>
          <p:nvPr>
            <p:ph idx="1"/>
          </p:nvPr>
        </p:nvSpPr>
        <p:spPr/>
        <p:txBody>
          <a:bodyPr>
            <a:normAutofit/>
          </a:bodyPr>
          <a:lstStyle/>
          <a:p>
            <a:r>
              <a:rPr lang="en-US" sz="1200" dirty="0" smtClean="0"/>
              <a:t>A great challenge is</a:t>
            </a:r>
          </a:p>
          <a:p>
            <a:r>
              <a:rPr lang="en-US" sz="1200" dirty="0" smtClean="0"/>
              <a:t>flora and fauna readily grow in water, and can</a:t>
            </a:r>
          </a:p>
          <a:p>
            <a:r>
              <a:rPr lang="en-US" sz="1200" dirty="0" smtClean="0"/>
              <a:t>cause inlet flow restrictors to clog which results</a:t>
            </a:r>
          </a:p>
          <a:p>
            <a:r>
              <a:rPr lang="en-US" sz="1200" dirty="0" smtClean="0"/>
              <a:t>in bearing failure.</a:t>
            </a:r>
            <a:endParaRPr lang="en-US" sz="1200" dirty="0"/>
          </a:p>
        </p:txBody>
      </p:sp>
      <p:sp>
        <p:nvSpPr>
          <p:cNvPr id="4" name="Rectangle 3"/>
          <p:cNvSpPr/>
          <p:nvPr/>
        </p:nvSpPr>
        <p:spPr>
          <a:xfrm>
            <a:off x="1676400" y="2438400"/>
            <a:ext cx="6324600" cy="2585323"/>
          </a:xfrm>
          <a:prstGeom prst="rect">
            <a:avLst/>
          </a:prstGeom>
        </p:spPr>
        <p:txBody>
          <a:bodyPr wrap="square">
            <a:spAutoFit/>
          </a:bodyPr>
          <a:lstStyle/>
          <a:p>
            <a:r>
              <a:rPr lang="en-US" dirty="0" smtClean="0"/>
              <a:t>The larger the size of the pocket, the larger the load capacity and self-aligning capability of the bearing.</a:t>
            </a:r>
          </a:p>
          <a:p>
            <a:r>
              <a:rPr lang="en-US" dirty="0" smtClean="0"/>
              <a:t>A small diameter of the inlet hole is favorable with respect to the self-aligning  capability of the bearing but may cause the pressure to drop locally by inertia forces. </a:t>
            </a:r>
          </a:p>
          <a:p>
            <a:r>
              <a:rPr lang="en-US" dirty="0" smtClean="0"/>
              <a:t>The highest load capacity is obtained with small h0/h2 ratio which means a relative large pocket depth h2. A shallow pocket however is needed to obtain axial bearing stiffness and self aligning capability.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compensation</a:t>
            </a:r>
            <a:endParaRPr lang="en-US" dirty="0"/>
          </a:p>
        </p:txBody>
      </p:sp>
      <p:pic>
        <p:nvPicPr>
          <p:cNvPr id="4" name="Picture 3"/>
          <p:cNvPicPr/>
          <p:nvPr/>
        </p:nvPicPr>
        <p:blipFill>
          <a:blip r:embed="rId3" cstate="print"/>
          <a:srcRect l="26120" t="25857" r="22203" b="23676"/>
          <a:stretch>
            <a:fillRect/>
          </a:stretch>
        </p:blipFill>
        <p:spPr bwMode="auto">
          <a:xfrm>
            <a:off x="1676400" y="1981200"/>
            <a:ext cx="5791200" cy="3810000"/>
          </a:xfrm>
          <a:prstGeom prst="rect">
            <a:avLst/>
          </a:prstGeom>
          <a:noFill/>
          <a:ln w="9525">
            <a:solidFill>
              <a:schemeClr val="accent1"/>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609600" y="457200"/>
            <a:ext cx="8229600" cy="461665"/>
          </a:xfrm>
          <a:prstGeom prst="rect">
            <a:avLst/>
          </a:prstGeom>
          <a:noFill/>
        </p:spPr>
        <p:txBody>
          <a:bodyPr wrap="square" rtlCol="0">
            <a:spAutoFit/>
          </a:bodyPr>
          <a:lstStyle/>
          <a:p>
            <a:pPr algn="l"/>
            <a:r>
              <a:rPr lang="en-US" sz="2400" b="1" dirty="0" smtClean="0">
                <a:solidFill>
                  <a:schemeClr val="accent2">
                    <a:lumMod val="75000"/>
                  </a:schemeClr>
                </a:solidFill>
              </a:rPr>
              <a:t>                           </a:t>
            </a:r>
            <a:r>
              <a:rPr lang="en-US" sz="2400" b="1" u="sng" dirty="0" smtClean="0">
                <a:solidFill>
                  <a:schemeClr val="accent2">
                    <a:lumMod val="75000"/>
                  </a:schemeClr>
                </a:solidFill>
              </a:rPr>
              <a:t>Lubrication Regimes</a:t>
            </a:r>
            <a:endParaRPr lang="en-US" sz="2400" b="1" u="sng" dirty="0">
              <a:solidFill>
                <a:schemeClr val="accent2">
                  <a:lumMod val="75000"/>
                </a:schemeClr>
              </a:solidFill>
            </a:endParaRPr>
          </a:p>
        </p:txBody>
      </p:sp>
      <p:sp>
        <p:nvSpPr>
          <p:cNvPr id="3" name="Content Placeholder 2"/>
          <p:cNvSpPr>
            <a:spLocks noGrp="1"/>
          </p:cNvSpPr>
          <p:nvPr>
            <p:ph idx="1"/>
          </p:nvPr>
        </p:nvSpPr>
        <p:spPr>
          <a:xfrm>
            <a:off x="533400" y="1143000"/>
            <a:ext cx="8229600" cy="4572000"/>
          </a:xfrm>
        </p:spPr>
        <p:txBody>
          <a:bodyPr>
            <a:normAutofit/>
          </a:bodyPr>
          <a:lstStyle/>
          <a:p>
            <a:pPr algn="just">
              <a:buNone/>
            </a:pPr>
            <a:r>
              <a:rPr lang="en-US" sz="1400" dirty="0" smtClean="0">
                <a:latin typeface="Arial" pitchFamily="34" charset="0"/>
                <a:cs typeface="Arial" pitchFamily="34" charset="0"/>
              </a:rPr>
              <a:t>       The thickness of the fluid film determines the lubrication regime, or the type of lubrication. The basic regimes of fluid film lubrication are:</a:t>
            </a:r>
          </a:p>
          <a:p>
            <a:pPr algn="just">
              <a:buNone/>
            </a:pPr>
            <a:endParaRPr lang="en-US" sz="1600" dirty="0" smtClean="0">
              <a:latin typeface="Arial" pitchFamily="34" charset="0"/>
              <a:cs typeface="Arial" pitchFamily="34" charset="0"/>
            </a:endParaRPr>
          </a:p>
          <a:p>
            <a:pPr algn="just"/>
            <a:r>
              <a:rPr lang="en-US" sz="1400" b="1" u="sng" dirty="0" smtClean="0">
                <a:solidFill>
                  <a:schemeClr val="accent2">
                    <a:lumMod val="75000"/>
                  </a:schemeClr>
                </a:solidFill>
                <a:latin typeface="Arial" pitchFamily="34" charset="0"/>
                <a:cs typeface="Arial" pitchFamily="34" charset="0"/>
              </a:rPr>
              <a:t>Fluid film lubrication </a:t>
            </a:r>
            <a:r>
              <a:rPr lang="en-US" sz="1400" dirty="0" smtClean="0">
                <a:latin typeface="Arial" pitchFamily="34" charset="0"/>
                <a:cs typeface="Arial" pitchFamily="34" charset="0"/>
              </a:rPr>
              <a:t>–</a:t>
            </a:r>
            <a:r>
              <a:rPr lang="en-US" sz="1400" dirty="0" smtClean="0"/>
              <a:t> </a:t>
            </a:r>
            <a:r>
              <a:rPr lang="en-US" sz="1400" dirty="0" smtClean="0">
                <a:latin typeface="Arial" pitchFamily="34" charset="0"/>
                <a:cs typeface="Arial" pitchFamily="34" charset="0"/>
              </a:rPr>
              <a:t>is the lubrication regime in which the load is fully supported by the viscous forces of lubricant  and solid–solid contact is avoided</a:t>
            </a:r>
          </a:p>
          <a:p>
            <a:pPr algn="just"/>
            <a:endParaRPr lang="en-US" sz="1600" dirty="0" smtClean="0">
              <a:latin typeface="Arial" pitchFamily="34" charset="0"/>
              <a:cs typeface="Arial" pitchFamily="34" charset="0"/>
            </a:endParaRPr>
          </a:p>
          <a:p>
            <a:pPr algn="just"/>
            <a:endParaRPr lang="en-US" sz="1600" dirty="0" smtClean="0">
              <a:latin typeface="Arial" pitchFamily="34" charset="0"/>
              <a:cs typeface="Arial" pitchFamily="34" charset="0"/>
            </a:endParaRPr>
          </a:p>
          <a:p>
            <a:pPr algn="just"/>
            <a:endParaRPr lang="en-US" sz="1600" dirty="0" smtClean="0">
              <a:latin typeface="Arial" pitchFamily="34" charset="0"/>
              <a:cs typeface="Arial" pitchFamily="34" charset="0"/>
            </a:endParaRPr>
          </a:p>
          <a:p>
            <a:pPr lvl="1"/>
            <a:endParaRPr lang="en-US" sz="1600" dirty="0" smtClean="0"/>
          </a:p>
          <a:p>
            <a:pPr lvl="0" algn="just">
              <a:buNone/>
            </a:pPr>
            <a:r>
              <a:rPr lang="en-US" sz="1600" b="1" dirty="0" smtClean="0"/>
              <a:t>	</a:t>
            </a:r>
            <a:endParaRPr lang="en-US" sz="1600" dirty="0" smtClean="0">
              <a:latin typeface="Arial" pitchFamily="34" charset="0"/>
              <a:cs typeface="Arial" pitchFamily="34" charset="0"/>
            </a:endParaRPr>
          </a:p>
          <a:p>
            <a:pPr algn="just"/>
            <a:endParaRPr lang="en-US" sz="1600" u="sng" dirty="0" smtClean="0">
              <a:solidFill>
                <a:schemeClr val="accent4"/>
              </a:solidFill>
              <a:latin typeface="Arial" pitchFamily="34" charset="0"/>
              <a:cs typeface="Arial" pitchFamily="34" charset="0"/>
            </a:endParaRPr>
          </a:p>
          <a:p>
            <a:pPr algn="just"/>
            <a:endParaRPr lang="en-US" sz="1600" u="sng" dirty="0" smtClean="0">
              <a:solidFill>
                <a:schemeClr val="accent4"/>
              </a:solidFill>
              <a:latin typeface="Arial" pitchFamily="34" charset="0"/>
              <a:cs typeface="Arial" pitchFamily="34" charset="0"/>
            </a:endParaRPr>
          </a:p>
          <a:p>
            <a:pPr algn="just">
              <a:buNone/>
            </a:pPr>
            <a:endParaRPr lang="en-US" sz="1600" u="sng" dirty="0" smtClean="0">
              <a:solidFill>
                <a:schemeClr val="accent4"/>
              </a:solidFill>
              <a:latin typeface="Arial" pitchFamily="34" charset="0"/>
              <a:cs typeface="Arial" pitchFamily="34" charset="0"/>
            </a:endParaRPr>
          </a:p>
          <a:p>
            <a:pPr algn="just"/>
            <a:r>
              <a:rPr lang="en-US" sz="1400" b="1" u="sng" dirty="0" err="1" smtClean="0">
                <a:solidFill>
                  <a:schemeClr val="accent2">
                    <a:lumMod val="75000"/>
                  </a:schemeClr>
                </a:solidFill>
                <a:latin typeface="Arial" pitchFamily="34" charset="0"/>
                <a:cs typeface="Arial" pitchFamily="34" charset="0"/>
              </a:rPr>
              <a:t>Elastohydrodynamic</a:t>
            </a:r>
            <a:r>
              <a:rPr lang="en-US" sz="1400" b="1" u="sng" dirty="0" smtClean="0">
                <a:solidFill>
                  <a:schemeClr val="accent2">
                    <a:lumMod val="75000"/>
                  </a:schemeClr>
                </a:solidFill>
                <a:latin typeface="Arial" pitchFamily="34" charset="0"/>
                <a:cs typeface="Arial" pitchFamily="34" charset="0"/>
              </a:rPr>
              <a:t> lubrication </a:t>
            </a:r>
            <a:r>
              <a:rPr lang="en-US" sz="1400" dirty="0" smtClean="0">
                <a:latin typeface="Arial" pitchFamily="34" charset="0"/>
                <a:cs typeface="Arial" pitchFamily="34" charset="0"/>
              </a:rPr>
              <a:t>–Here the two surfaces are separated by  a  very  thin  fluid film. </a:t>
            </a:r>
          </a:p>
          <a:p>
            <a:pPr algn="just"/>
            <a:r>
              <a:rPr lang="en-US" sz="1400" dirty="0" smtClean="0">
                <a:latin typeface="Arial" pitchFamily="34" charset="0"/>
                <a:cs typeface="Arial" pitchFamily="34" charset="0"/>
              </a:rPr>
              <a:t>Also there is an elastic deformation on the contacting surface enlarging the load-bearing area whereby the viscous resistance of the lubricant becomes capable of supporting the load.</a:t>
            </a:r>
          </a:p>
          <a:p>
            <a:pPr algn="just">
              <a:buNone/>
            </a:pPr>
            <a:endParaRPr lang="en-US" sz="1400" dirty="0" smtClean="0">
              <a:latin typeface="Arial" pitchFamily="34" charset="0"/>
              <a:cs typeface="Arial" pitchFamily="34" charset="0"/>
            </a:endParaRPr>
          </a:p>
          <a:p>
            <a:endParaRPr lang="en-US" dirty="0" smtClean="0"/>
          </a:p>
          <a:p>
            <a:endParaRPr lang="en-US" dirty="0" smtClean="0"/>
          </a:p>
          <a:p>
            <a:endParaRPr lang="en-US" dirty="0" smtClean="0"/>
          </a:p>
          <a:p>
            <a:endParaRPr lang="en-US" dirty="0" smtClean="0"/>
          </a:p>
          <a:p>
            <a:endParaRPr lang="en-US" dirty="0" smtClean="0"/>
          </a:p>
        </p:txBody>
      </p:sp>
      <p:sp>
        <p:nvSpPr>
          <p:cNvPr id="5" name="Rectangle 4"/>
          <p:cNvSpPr/>
          <p:nvPr/>
        </p:nvSpPr>
        <p:spPr>
          <a:xfrm>
            <a:off x="1143000" y="2514600"/>
            <a:ext cx="6477000" cy="838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1400" b="1" dirty="0" smtClean="0">
                <a:solidFill>
                  <a:schemeClr val="tx1"/>
                </a:solidFill>
                <a:latin typeface="Arial" pitchFamily="34" charset="0"/>
                <a:cs typeface="Arial" pitchFamily="34" charset="0"/>
              </a:rPr>
              <a:t>Hydrostatic lubrication</a:t>
            </a:r>
            <a:r>
              <a:rPr lang="en-US" sz="1400" dirty="0" smtClean="0">
                <a:solidFill>
                  <a:schemeClr val="tx1"/>
                </a:solidFill>
                <a:latin typeface="Arial" pitchFamily="34" charset="0"/>
                <a:cs typeface="Arial" pitchFamily="34" charset="0"/>
              </a:rPr>
              <a:t> is when an external pressure is applied to the lubricant in the bearing, to maintain the fluid lubricant film where it would otherwise be squeezed out</a:t>
            </a:r>
            <a:r>
              <a:rPr lang="en-US" sz="1400" dirty="0" smtClean="0">
                <a:solidFill>
                  <a:schemeClr val="tx1"/>
                </a:solidFill>
              </a:rPr>
              <a:t>.</a:t>
            </a:r>
          </a:p>
        </p:txBody>
      </p:sp>
      <p:sp>
        <p:nvSpPr>
          <p:cNvPr id="6" name="Rectangle 5"/>
          <p:cNvSpPr/>
          <p:nvPr/>
        </p:nvSpPr>
        <p:spPr>
          <a:xfrm>
            <a:off x="1143000" y="3505200"/>
            <a:ext cx="6477000" cy="990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1400" b="1" dirty="0" smtClean="0">
              <a:solidFill>
                <a:schemeClr val="tx1"/>
              </a:solidFill>
            </a:endParaRPr>
          </a:p>
          <a:p>
            <a:pPr lvl="1" algn="just"/>
            <a:r>
              <a:rPr lang="en-US" sz="1400" b="1" dirty="0" smtClean="0">
                <a:solidFill>
                  <a:schemeClr val="tx1"/>
                </a:solidFill>
                <a:latin typeface="Arial" pitchFamily="34" charset="0"/>
                <a:cs typeface="Arial" pitchFamily="34" charset="0"/>
              </a:rPr>
              <a:t>Hydrodynamic lubrication</a:t>
            </a:r>
            <a:r>
              <a:rPr lang="en-US" sz="1400" dirty="0" smtClean="0">
                <a:solidFill>
                  <a:schemeClr val="tx1"/>
                </a:solidFill>
                <a:latin typeface="Arial" pitchFamily="34" charset="0"/>
                <a:cs typeface="Arial" pitchFamily="34" charset="0"/>
              </a:rPr>
              <a:t> is where the motion of the contacting surfaces, and the exact design  of the bearing is used to pump lubricant around the bearing to maintain the lubricating film</a:t>
            </a:r>
          </a:p>
          <a:p>
            <a:pPr lvl="1"/>
            <a:endParaRPr lang="en-US" sz="1600" dirty="0" smtClean="0"/>
          </a:p>
        </p:txBody>
      </p:sp>
      <p:sp>
        <p:nvSpPr>
          <p:cNvPr id="6145" name="Rectangle 1"/>
          <p:cNvSpPr>
            <a:spLocks noChangeArrowheads="1"/>
          </p:cNvSpPr>
          <p:nvPr/>
        </p:nvSpPr>
        <p:spPr bwMode="auto">
          <a:xfrm>
            <a:off x="0" y="0"/>
            <a:ext cx="26481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571500" algn="l"/>
                <a:tab pos="6286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6" name="Rectangle 2"/>
          <p:cNvSpPr>
            <a:spLocks noChangeArrowheads="1"/>
          </p:cNvSpPr>
          <p:nvPr/>
        </p:nvSpPr>
        <p:spPr bwMode="auto">
          <a:xfrm>
            <a:off x="0" y="0"/>
            <a:ext cx="26481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571500" algn="l"/>
                <a:tab pos="6286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Oval 7"/>
          <p:cNvSpPr/>
          <p:nvPr/>
        </p:nvSpPr>
        <p:spPr>
          <a:xfrm>
            <a:off x="609600" y="1995055"/>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 y="480060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685800"/>
            <a:ext cx="7696200" cy="2123658"/>
          </a:xfrm>
          <a:prstGeom prst="rect">
            <a:avLst/>
          </a:prstGeom>
        </p:spPr>
        <p:txBody>
          <a:bodyPr wrap="square">
            <a:spAutoFit/>
          </a:bodyPr>
          <a:lstStyle/>
          <a:p>
            <a:pPr algn="just"/>
            <a:endParaRPr lang="en-US" u="sng" dirty="0" smtClean="0">
              <a:solidFill>
                <a:schemeClr val="accent4"/>
              </a:solidFill>
              <a:latin typeface="Arial" pitchFamily="34" charset="0"/>
              <a:cs typeface="Arial" pitchFamily="34" charset="0"/>
            </a:endParaRPr>
          </a:p>
          <a:p>
            <a:pPr algn="just"/>
            <a:endParaRPr lang="en-US" u="sng" dirty="0" smtClean="0">
              <a:solidFill>
                <a:schemeClr val="accent4"/>
              </a:solidFill>
              <a:latin typeface="Arial" pitchFamily="34" charset="0"/>
              <a:cs typeface="Arial" pitchFamily="34" charset="0"/>
            </a:endParaRPr>
          </a:p>
          <a:p>
            <a:pPr algn="just"/>
            <a:r>
              <a:rPr lang="en-US" sz="1400" b="1" u="sng" dirty="0" smtClean="0">
                <a:solidFill>
                  <a:schemeClr val="accent2">
                    <a:lumMod val="75000"/>
                  </a:schemeClr>
                </a:solidFill>
                <a:latin typeface="Arial" pitchFamily="34" charset="0"/>
                <a:cs typeface="Arial" pitchFamily="34" charset="0"/>
              </a:rPr>
              <a:t>Mixed lubrication </a:t>
            </a:r>
            <a:r>
              <a:rPr lang="en-US" dirty="0" smtClean="0">
                <a:latin typeface="Arial" pitchFamily="34" charset="0"/>
                <a:cs typeface="Arial" pitchFamily="34" charset="0"/>
              </a:rPr>
              <a:t>– </a:t>
            </a:r>
            <a:r>
              <a:rPr lang="en-US" sz="1400" dirty="0" smtClean="0">
                <a:latin typeface="Arial" pitchFamily="34" charset="0"/>
                <a:cs typeface="Arial" pitchFamily="34" charset="0"/>
              </a:rPr>
              <a:t>This regime is the transition between the Hydrodynamic and Boundary lubrication. Two surfaces are partly separated, partly in contact.</a:t>
            </a:r>
          </a:p>
          <a:p>
            <a:pPr algn="just"/>
            <a:endParaRPr lang="en-US" u="sng" dirty="0" smtClean="0">
              <a:solidFill>
                <a:schemeClr val="accent4"/>
              </a:solidFill>
              <a:latin typeface="Arial" pitchFamily="34" charset="0"/>
              <a:cs typeface="Arial" pitchFamily="34" charset="0"/>
            </a:endParaRPr>
          </a:p>
          <a:p>
            <a:pPr algn="just"/>
            <a:r>
              <a:rPr lang="en-US" sz="1400" b="1" u="sng" dirty="0" smtClean="0">
                <a:solidFill>
                  <a:schemeClr val="accent2">
                    <a:lumMod val="75000"/>
                  </a:schemeClr>
                </a:solidFill>
                <a:latin typeface="Arial" pitchFamily="34" charset="0"/>
                <a:cs typeface="Arial" pitchFamily="34" charset="0"/>
              </a:rPr>
              <a:t>Boundary lubrication </a:t>
            </a:r>
            <a:r>
              <a:rPr lang="en-US" dirty="0" smtClean="0">
                <a:latin typeface="Arial" pitchFamily="34" charset="0"/>
                <a:cs typeface="Arial" pitchFamily="34" charset="0"/>
              </a:rPr>
              <a:t>– </a:t>
            </a:r>
            <a:r>
              <a:rPr lang="en-US" sz="1400" dirty="0" smtClean="0">
                <a:latin typeface="Arial" pitchFamily="34" charset="0"/>
                <a:cs typeface="Arial" pitchFamily="34" charset="0"/>
              </a:rPr>
              <a:t>Two surfaces mostly are in contact with each other even though a fluid is present. The bodies come into closer contact at their asperities; the heat developed by the local pressures causes a condition which is called stick-slip and some asperities break off</a:t>
            </a:r>
          </a:p>
        </p:txBody>
      </p:sp>
      <p:sp>
        <p:nvSpPr>
          <p:cNvPr id="6" name="Rectangle 5"/>
          <p:cNvSpPr/>
          <p:nvPr/>
        </p:nvSpPr>
        <p:spPr>
          <a:xfrm>
            <a:off x="2209800" y="381000"/>
            <a:ext cx="4217822" cy="461665"/>
          </a:xfrm>
          <a:prstGeom prst="rect">
            <a:avLst/>
          </a:prstGeom>
        </p:spPr>
        <p:txBody>
          <a:bodyPr wrap="none">
            <a:spAutoFit/>
          </a:bodyPr>
          <a:lstStyle/>
          <a:p>
            <a:pPr algn="ctr"/>
            <a:r>
              <a:rPr lang="en-US" sz="2400" b="1" u="sng" dirty="0" smtClean="0">
                <a:solidFill>
                  <a:schemeClr val="accent2">
                    <a:lumMod val="75000"/>
                  </a:schemeClr>
                </a:solidFill>
              </a:rPr>
              <a:t>Lubrication Regimes(Cont.)</a:t>
            </a:r>
            <a:endParaRPr lang="en-US" sz="2400" b="1" dirty="0">
              <a:solidFill>
                <a:schemeClr val="accent2">
                  <a:lumMod val="75000"/>
                </a:schemeClr>
              </a:solidFill>
            </a:endParaRPr>
          </a:p>
        </p:txBody>
      </p:sp>
      <p:pic>
        <p:nvPicPr>
          <p:cNvPr id="4098" name="Picture 2" descr="http://www.stle.org/images/dev/image7.jpg"/>
          <p:cNvPicPr>
            <a:picLocks noChangeAspect="1" noChangeArrowheads="1"/>
          </p:cNvPicPr>
          <p:nvPr/>
        </p:nvPicPr>
        <p:blipFill>
          <a:blip r:embed="rId3" cstate="print"/>
          <a:srcRect/>
          <a:stretch>
            <a:fillRect/>
          </a:stretch>
        </p:blipFill>
        <p:spPr bwMode="auto">
          <a:xfrm>
            <a:off x="2209800" y="3048000"/>
            <a:ext cx="4495800" cy="2984281"/>
          </a:xfrm>
          <a:prstGeom prst="rect">
            <a:avLst/>
          </a:prstGeom>
          <a:noFill/>
          <a:ln>
            <a:solidFill>
              <a:schemeClr val="accent1">
                <a:shade val="50000"/>
              </a:schemeClr>
            </a:solidFill>
          </a:ln>
        </p:spPr>
      </p:pic>
      <p:sp>
        <p:nvSpPr>
          <p:cNvPr id="8" name="TextBox 7"/>
          <p:cNvSpPr txBox="1"/>
          <p:nvPr/>
        </p:nvSpPr>
        <p:spPr>
          <a:xfrm>
            <a:off x="1524000" y="6096000"/>
            <a:ext cx="6705600" cy="369332"/>
          </a:xfrm>
          <a:prstGeom prst="rect">
            <a:avLst/>
          </a:prstGeom>
          <a:noFill/>
        </p:spPr>
        <p:txBody>
          <a:bodyPr wrap="square" rtlCol="0">
            <a:spAutoFit/>
          </a:bodyPr>
          <a:lstStyle/>
          <a:p>
            <a:r>
              <a:rPr lang="en-US" dirty="0" smtClean="0"/>
              <a:t>    </a:t>
            </a:r>
            <a:r>
              <a:rPr lang="en-US" b="1" dirty="0" smtClean="0">
                <a:solidFill>
                  <a:schemeClr val="accent2"/>
                </a:solidFill>
              </a:rPr>
              <a:t>Stribeck Curve showing different lubrication regimes</a:t>
            </a:r>
            <a:endParaRPr lang="en-US" b="1" dirty="0">
              <a:solidFill>
                <a:schemeClr val="accent2"/>
              </a:solidFill>
            </a:endParaRPr>
          </a:p>
        </p:txBody>
      </p:sp>
      <p:sp>
        <p:nvSpPr>
          <p:cNvPr id="7" name="Oval 6"/>
          <p:cNvSpPr/>
          <p:nvPr/>
        </p:nvSpPr>
        <p:spPr>
          <a:xfrm>
            <a:off x="609600" y="137160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 y="2147455"/>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715962"/>
          </a:xfrm>
        </p:spPr>
        <p:txBody>
          <a:bodyPr>
            <a:normAutofit/>
          </a:bodyPr>
          <a:lstStyle/>
          <a:p>
            <a:pPr algn="l"/>
            <a:r>
              <a:rPr lang="en-US" sz="2400" b="1" dirty="0" smtClean="0">
                <a:solidFill>
                  <a:schemeClr val="accent2">
                    <a:lumMod val="75000"/>
                  </a:schemeClr>
                </a:solidFill>
              </a:rPr>
              <a:t>                      </a:t>
            </a:r>
            <a:r>
              <a:rPr lang="en-US" sz="2400" b="1" u="sng" dirty="0" smtClean="0">
                <a:solidFill>
                  <a:schemeClr val="accent2">
                    <a:lumMod val="75000"/>
                  </a:schemeClr>
                </a:solidFill>
              </a:rPr>
              <a:t>Hydrostatic Lubrication</a:t>
            </a:r>
            <a:endParaRPr lang="en-US" sz="2400" b="1" u="sng" dirty="0">
              <a:solidFill>
                <a:schemeClr val="accent2">
                  <a:lumMod val="75000"/>
                </a:schemeClr>
              </a:solidFill>
            </a:endParaRPr>
          </a:p>
        </p:txBody>
      </p:sp>
      <p:sp>
        <p:nvSpPr>
          <p:cNvPr id="3" name="Content Placeholder 2"/>
          <p:cNvSpPr>
            <a:spLocks noGrp="1"/>
          </p:cNvSpPr>
          <p:nvPr>
            <p:ph idx="1"/>
          </p:nvPr>
        </p:nvSpPr>
        <p:spPr>
          <a:xfrm>
            <a:off x="457200" y="1066800"/>
            <a:ext cx="8229600" cy="5059363"/>
          </a:xfrm>
        </p:spPr>
        <p:txBody>
          <a:bodyPr>
            <a:normAutofit/>
          </a:bodyPr>
          <a:lstStyle/>
          <a:p>
            <a:pPr algn="just"/>
            <a:r>
              <a:rPr lang="en-US" sz="1600" dirty="0" smtClean="0">
                <a:latin typeface="Arial" pitchFamily="34" charset="0"/>
                <a:cs typeface="Arial" pitchFamily="34" charset="0"/>
              </a:rPr>
              <a:t>Hydrostatic lubrication is characterized by the complete separation of the conjugated surfaces of a kinematic pair, by means of a film of fluid, which is pressurized by an external  equipment like a pump. </a:t>
            </a:r>
          </a:p>
          <a:p>
            <a:pPr algn="just"/>
            <a:r>
              <a:rPr lang="en-US" sz="1600" dirty="0" smtClean="0">
                <a:latin typeface="Arial" pitchFamily="34" charset="0"/>
                <a:cs typeface="Arial" pitchFamily="34" charset="0"/>
              </a:rPr>
              <a:t>Its distinguishing features are lack of wear, low friction, high load capacity, a high degree of stiffness and the ability to damp vibrations.</a:t>
            </a:r>
          </a:p>
          <a:p>
            <a:pPr algn="just"/>
            <a:r>
              <a:rPr lang="en-US" sz="1600" dirty="0" smtClean="0">
                <a:latin typeface="Arial" pitchFamily="34" charset="0"/>
                <a:cs typeface="Arial" pitchFamily="34" charset="0"/>
              </a:rPr>
              <a:t>It differs from </a:t>
            </a:r>
            <a:r>
              <a:rPr lang="en-US" sz="1600" dirty="0" smtClean="0">
                <a:solidFill>
                  <a:schemeClr val="accent4"/>
                </a:solidFill>
                <a:latin typeface="Arial" pitchFamily="34" charset="0"/>
                <a:cs typeface="Arial" pitchFamily="34" charset="0"/>
              </a:rPr>
              <a:t>hydrodynamic lubrication </a:t>
            </a:r>
            <a:r>
              <a:rPr lang="en-US" sz="1600" dirty="0" smtClean="0">
                <a:latin typeface="Arial" pitchFamily="34" charset="0"/>
                <a:cs typeface="Arial" pitchFamily="34" charset="0"/>
              </a:rPr>
              <a:t>in that the contact pressure is generated by an external pump instead of by viscous drag.</a:t>
            </a:r>
          </a:p>
          <a:p>
            <a:pPr algn="just"/>
            <a:endParaRPr lang="en-US" sz="1600" dirty="0" smtClean="0">
              <a:latin typeface="Arial" pitchFamily="34" charset="0"/>
              <a:cs typeface="Arial" pitchFamily="34" charset="0"/>
            </a:endParaRPr>
          </a:p>
          <a:p>
            <a:pPr algn="just"/>
            <a:endParaRPr lang="en-US" sz="1600" dirty="0" smtClean="0">
              <a:latin typeface="Arial" pitchFamily="34" charset="0"/>
              <a:cs typeface="Arial" pitchFamily="34" charset="0"/>
            </a:endParaRPr>
          </a:p>
          <a:p>
            <a:pPr algn="just"/>
            <a:endParaRPr lang="en-US" sz="1600" dirty="0" smtClean="0">
              <a:latin typeface="Arial" pitchFamily="34" charset="0"/>
              <a:cs typeface="Arial" pitchFamily="34" charset="0"/>
            </a:endParaRPr>
          </a:p>
          <a:p>
            <a:pPr algn="just"/>
            <a:endParaRPr lang="en-US" sz="1600" dirty="0" smtClean="0">
              <a:latin typeface="Arial" pitchFamily="34" charset="0"/>
              <a:cs typeface="Arial" pitchFamily="34" charset="0"/>
            </a:endParaRPr>
          </a:p>
          <a:p>
            <a:endParaRPr lang="en-US" sz="2000" dirty="0" smtClean="0"/>
          </a:p>
          <a:p>
            <a:endParaRPr lang="en-US" sz="1600" dirty="0" smtClean="0"/>
          </a:p>
          <a:p>
            <a:endParaRPr lang="en-US" sz="1600" dirty="0" smtClean="0"/>
          </a:p>
          <a:p>
            <a:endParaRPr lang="en-US" sz="2400" dirty="0"/>
          </a:p>
        </p:txBody>
      </p:sp>
      <p:sp>
        <p:nvSpPr>
          <p:cNvPr id="6" name="Oval 5"/>
          <p:cNvSpPr/>
          <p:nvPr/>
        </p:nvSpPr>
        <p:spPr>
          <a:xfrm>
            <a:off x="533400" y="1177635"/>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3400" y="252153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3400" y="198813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791200" y="6019800"/>
            <a:ext cx="2590800" cy="523220"/>
          </a:xfrm>
          <a:prstGeom prst="rect">
            <a:avLst/>
          </a:prstGeom>
          <a:noFill/>
        </p:spPr>
        <p:txBody>
          <a:bodyPr wrap="square" rtlCol="0">
            <a:spAutoFit/>
          </a:bodyPr>
          <a:lstStyle/>
          <a:p>
            <a:r>
              <a:rPr lang="en-US" sz="1400" b="1" dirty="0" smtClean="0">
                <a:solidFill>
                  <a:schemeClr val="accent2"/>
                </a:solidFill>
              </a:rPr>
              <a:t>Hydro static thrust  bearing with circular step pad</a:t>
            </a:r>
            <a:endParaRPr lang="en-US" sz="1400" b="1" dirty="0">
              <a:solidFill>
                <a:schemeClr val="accent2"/>
              </a:solidFill>
            </a:endParaRPr>
          </a:p>
        </p:txBody>
      </p:sp>
      <p:sp>
        <p:nvSpPr>
          <p:cNvPr id="2052" name="AutoShape 4" descr="https://encrypted-tbn3.gstatic.com/images?q=tbn:ANd9GcTegLthUMab078wL4idiXbT5ha5IA7voZdWVvtiYSEeaF98Cd1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Fluid Pivot®  Tilting Pad Journal Bearin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8" name="Picture 10"/>
          <p:cNvPicPr>
            <a:picLocks noChangeAspect="1" noChangeArrowheads="1"/>
          </p:cNvPicPr>
          <p:nvPr/>
        </p:nvPicPr>
        <p:blipFill>
          <a:blip r:embed="rId3" cstate="print"/>
          <a:srcRect l="41895" t="39645" r="28082" b="23757"/>
          <a:stretch>
            <a:fillRect/>
          </a:stretch>
        </p:blipFill>
        <p:spPr bwMode="auto">
          <a:xfrm>
            <a:off x="609600" y="3276600"/>
            <a:ext cx="4343400" cy="2971800"/>
          </a:xfrm>
          <a:prstGeom prst="rect">
            <a:avLst/>
          </a:prstGeom>
          <a:noFill/>
          <a:ln w="9525">
            <a:solidFill>
              <a:schemeClr val="accent1">
                <a:shade val="50000"/>
              </a:schemeClr>
            </a:solidFill>
            <a:miter lim="800000"/>
            <a:headEnd/>
            <a:tailEnd/>
          </a:ln>
        </p:spPr>
      </p:pic>
      <p:pic>
        <p:nvPicPr>
          <p:cNvPr id="2061" name="Picture 13"/>
          <p:cNvPicPr>
            <a:picLocks noChangeAspect="1" noChangeArrowheads="1"/>
          </p:cNvPicPr>
          <p:nvPr/>
        </p:nvPicPr>
        <p:blipFill>
          <a:blip r:embed="rId4" cstate="print"/>
          <a:srcRect l="46324" t="54439" r="22130" b="10059"/>
          <a:stretch>
            <a:fillRect/>
          </a:stretch>
        </p:blipFill>
        <p:spPr bwMode="auto">
          <a:xfrm>
            <a:off x="5181600" y="3429000"/>
            <a:ext cx="3498850" cy="2209800"/>
          </a:xfrm>
          <a:prstGeom prst="rect">
            <a:avLst/>
          </a:prstGeom>
          <a:noFill/>
          <a:ln w="9525">
            <a:noFill/>
            <a:miter lim="800000"/>
            <a:headEnd/>
            <a:tailEnd/>
          </a:ln>
        </p:spPr>
      </p:pic>
      <p:sp>
        <p:nvSpPr>
          <p:cNvPr id="23" name="TextBox 22"/>
          <p:cNvSpPr txBox="1"/>
          <p:nvPr/>
        </p:nvSpPr>
        <p:spPr>
          <a:xfrm>
            <a:off x="1828800" y="6400800"/>
            <a:ext cx="2362200" cy="307777"/>
          </a:xfrm>
          <a:prstGeom prst="rect">
            <a:avLst/>
          </a:prstGeom>
          <a:noFill/>
        </p:spPr>
        <p:txBody>
          <a:bodyPr wrap="square" rtlCol="0">
            <a:spAutoFit/>
          </a:bodyPr>
          <a:lstStyle/>
          <a:p>
            <a:r>
              <a:rPr lang="en-US" sz="1400" b="1" dirty="0" smtClean="0">
                <a:solidFill>
                  <a:schemeClr val="accent2"/>
                </a:solidFill>
              </a:rPr>
              <a:t>Fluid supply system</a:t>
            </a:r>
            <a:endParaRPr lang="en-US" sz="1400" b="1" dirty="0">
              <a:solidFill>
                <a:schemeClr val="accent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3" cstate="print"/>
          <a:srcRect b="32553"/>
          <a:stretch>
            <a:fillRect/>
          </a:stretch>
        </p:blipFill>
        <p:spPr bwMode="auto">
          <a:xfrm>
            <a:off x="1981200" y="609600"/>
            <a:ext cx="5410200" cy="49593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accent3"/>
            </a:solidFill>
            <a:miter lim="800000"/>
            <a:headEnd/>
            <a:tailEnd/>
          </a:ln>
          <a:effectLst/>
        </p:spPr>
      </p:pic>
      <p:sp>
        <p:nvSpPr>
          <p:cNvPr id="6" name="Rectangle 5"/>
          <p:cNvSpPr/>
          <p:nvPr/>
        </p:nvSpPr>
        <p:spPr>
          <a:xfrm>
            <a:off x="838200" y="228600"/>
            <a:ext cx="8077200" cy="400110"/>
          </a:xfrm>
          <a:prstGeom prst="rect">
            <a:avLst/>
          </a:prstGeom>
        </p:spPr>
        <p:txBody>
          <a:bodyPr wrap="square">
            <a:spAutoFit/>
          </a:bodyPr>
          <a:lstStyle/>
          <a:p>
            <a:r>
              <a:rPr lang="en-US" sz="2000" b="1" dirty="0" smtClean="0">
                <a:solidFill>
                  <a:schemeClr val="accent2">
                    <a:lumMod val="75000"/>
                  </a:schemeClr>
                </a:solidFill>
                <a:latin typeface="Arial" pitchFamily="34" charset="0"/>
                <a:cs typeface="Arial" pitchFamily="34" charset="0"/>
                <a:sym typeface="Arial" pitchFamily="34" charset="0"/>
              </a:rPr>
              <a:t>   </a:t>
            </a:r>
            <a:r>
              <a:rPr lang="en-US" sz="2000" b="1" u="sng" dirty="0" smtClean="0">
                <a:solidFill>
                  <a:schemeClr val="accent2">
                    <a:lumMod val="75000"/>
                  </a:schemeClr>
                </a:solidFill>
                <a:latin typeface="Arial" pitchFamily="34" charset="0"/>
                <a:cs typeface="Arial" pitchFamily="34" charset="0"/>
                <a:sym typeface="Arial" pitchFamily="34" charset="0"/>
              </a:rPr>
              <a:t>Formation of fluid film in hydrostatic bearing system</a:t>
            </a:r>
            <a:r>
              <a:rPr lang="en-US" sz="2000" b="1" dirty="0" smtClean="0">
                <a:solidFill>
                  <a:schemeClr val="accent2">
                    <a:lumMod val="75000"/>
                  </a:schemeClr>
                </a:solidFill>
                <a:latin typeface="Arial" pitchFamily="34" charset="0"/>
                <a:cs typeface="Arial" pitchFamily="34" charset="0"/>
                <a:sym typeface="Arial" pitchFamily="34" charset="0"/>
              </a:rPr>
              <a:t>. </a:t>
            </a:r>
          </a:p>
        </p:txBody>
      </p:sp>
      <p:sp>
        <p:nvSpPr>
          <p:cNvPr id="7" name="TextBox 6"/>
          <p:cNvSpPr txBox="1"/>
          <p:nvPr/>
        </p:nvSpPr>
        <p:spPr>
          <a:xfrm>
            <a:off x="1371600" y="5638800"/>
            <a:ext cx="5105400" cy="954107"/>
          </a:xfrm>
          <a:prstGeom prst="rect">
            <a:avLst/>
          </a:prstGeom>
          <a:noFill/>
        </p:spPr>
        <p:txBody>
          <a:bodyPr wrap="square" rtlCol="0">
            <a:spAutoFit/>
          </a:bodyPr>
          <a:lstStyle/>
          <a:p>
            <a:pPr marL="342900" indent="-342900" algn="just">
              <a:buAutoNum type="alphaLcParenBoth"/>
            </a:pPr>
            <a:r>
              <a:rPr lang="en-US" sz="1400" dirty="0" smtClean="0"/>
              <a:t>Pump off</a:t>
            </a:r>
          </a:p>
          <a:p>
            <a:pPr marL="342900" indent="-342900" algn="just">
              <a:buAutoNum type="alphaLcParenBoth"/>
            </a:pPr>
            <a:r>
              <a:rPr lang="en-US" sz="1400" dirty="0" smtClean="0"/>
              <a:t>Pressure build up</a:t>
            </a:r>
          </a:p>
          <a:p>
            <a:pPr marL="342900" indent="-342900" algn="just">
              <a:buAutoNum type="alphaLcParenBoth"/>
            </a:pPr>
            <a:r>
              <a:rPr lang="en-US" sz="1400" dirty="0" smtClean="0"/>
              <a:t>Pressure times recess area equals normal applied load</a:t>
            </a:r>
          </a:p>
          <a:p>
            <a:pPr marL="342900" indent="-342900" algn="just">
              <a:buAutoNum type="alphaLcParenBoth"/>
            </a:pPr>
            <a:r>
              <a:rPr lang="en-US" sz="1400" dirty="0" smtClean="0"/>
              <a:t>Bearing operating</a:t>
            </a:r>
            <a:endParaRPr lang="en-US" sz="1400" dirty="0"/>
          </a:p>
        </p:txBody>
      </p:sp>
      <p:sp>
        <p:nvSpPr>
          <p:cNvPr id="8" name="Rectangle 7"/>
          <p:cNvSpPr/>
          <p:nvPr/>
        </p:nvSpPr>
        <p:spPr>
          <a:xfrm>
            <a:off x="6553200" y="6248400"/>
            <a:ext cx="2364750" cy="369332"/>
          </a:xfrm>
          <a:prstGeom prst="rect">
            <a:avLst/>
          </a:prstGeom>
        </p:spPr>
        <p:txBody>
          <a:bodyPr wrap="none">
            <a:spAutoFit/>
          </a:bodyPr>
          <a:lstStyle/>
          <a:p>
            <a:r>
              <a:rPr lang="en-US" dirty="0" smtClean="0">
                <a:solidFill>
                  <a:srgbClr val="000D81"/>
                </a:solidFill>
                <a:latin typeface="Arial" pitchFamily="34" charset="0"/>
                <a:cs typeface="Arial" pitchFamily="34" charset="0"/>
                <a:sym typeface="Arial" pitchFamily="34" charset="0"/>
              </a:rPr>
              <a:t> [</a:t>
            </a:r>
            <a:r>
              <a:rPr lang="en-US" i="1" dirty="0" smtClean="0">
                <a:solidFill>
                  <a:srgbClr val="000D81"/>
                </a:solidFill>
                <a:latin typeface="Arial" pitchFamily="34" charset="0"/>
                <a:cs typeface="Arial" pitchFamily="34" charset="0"/>
                <a:sym typeface="Arial" pitchFamily="34" charset="0"/>
              </a:rPr>
              <a:t>From Rippel (1963)</a:t>
            </a:r>
            <a:r>
              <a:rPr lang="en-US" dirty="0" smtClean="0">
                <a:solidFill>
                  <a:srgbClr val="000D81"/>
                </a:solidFill>
                <a:latin typeface="Arial" pitchFamily="34" charset="0"/>
                <a:cs typeface="Arial" pitchFamily="34" charset="0"/>
                <a:sym typeface="Arial" pitchFamily="34" charset="0"/>
              </a:rPr>
              <a: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a:bodyPr>
          <a:lstStyle/>
          <a:p>
            <a:r>
              <a:rPr lang="en-US" sz="2000" b="1" u="sng" dirty="0" smtClean="0">
                <a:solidFill>
                  <a:schemeClr val="accent2">
                    <a:lumMod val="75000"/>
                  </a:schemeClr>
                </a:solidFill>
                <a:latin typeface="Arial" pitchFamily="34" charset="0"/>
                <a:cs typeface="Arial" pitchFamily="34" charset="0"/>
                <a:sym typeface="Arial" pitchFamily="34" charset="0"/>
              </a:rPr>
              <a:t>Hydrostatic thrust bearing system</a:t>
            </a:r>
            <a:r>
              <a:rPr lang="en-US" sz="2000" b="1" dirty="0" smtClean="0">
                <a:solidFill>
                  <a:schemeClr val="accent2">
                    <a:lumMod val="75000"/>
                  </a:schemeClr>
                </a:solidFill>
                <a:latin typeface="Arial" pitchFamily="34" charset="0"/>
                <a:cs typeface="Arial" pitchFamily="34" charset="0"/>
                <a:sym typeface="Arial" pitchFamily="34" charset="0"/>
              </a:rPr>
              <a:t>. </a:t>
            </a:r>
            <a:endParaRPr lang="en-US" sz="2000" dirty="0"/>
          </a:p>
        </p:txBody>
      </p:sp>
      <p:pic>
        <p:nvPicPr>
          <p:cNvPr id="59395" name="Picture 3"/>
          <p:cNvPicPr>
            <a:picLocks noChangeAspect="1" noChangeArrowheads="1"/>
          </p:cNvPicPr>
          <p:nvPr/>
        </p:nvPicPr>
        <p:blipFill>
          <a:blip r:embed="rId3" cstate="print">
            <a:grayscl/>
            <a:biLevel thresh="50000"/>
            <a:lum bright="28000"/>
          </a:blip>
          <a:srcRect l="21927" t="17751" r="49405" b="11874"/>
          <a:stretch>
            <a:fillRect/>
          </a:stretch>
        </p:blipFill>
        <p:spPr bwMode="auto">
          <a:xfrm>
            <a:off x="1066800" y="1219200"/>
            <a:ext cx="3352800" cy="4612523"/>
          </a:xfrm>
          <a:prstGeom prst="rect">
            <a:avLst/>
          </a:prstGeom>
          <a:noFill/>
          <a:ln w="9525">
            <a:noFill/>
            <a:miter lim="800000"/>
            <a:headEnd/>
            <a:tailEnd/>
          </a:ln>
        </p:spPr>
      </p:pic>
      <p:pic>
        <p:nvPicPr>
          <p:cNvPr id="59396" name="Picture 2"/>
          <p:cNvPicPr>
            <a:picLocks noChangeAspect="1" noChangeArrowheads="1"/>
          </p:cNvPicPr>
          <p:nvPr/>
        </p:nvPicPr>
        <p:blipFill>
          <a:blip r:embed="rId4" cstate="print">
            <a:lum bright="-1000"/>
          </a:blip>
          <a:srcRect b="8000"/>
          <a:stretch>
            <a:fillRect/>
          </a:stretch>
        </p:blipFill>
        <p:spPr bwMode="auto">
          <a:xfrm>
            <a:off x="4572000" y="1295400"/>
            <a:ext cx="4086225" cy="3505200"/>
          </a:xfrm>
          <a:prstGeom prst="rect">
            <a:avLst/>
          </a:prstGeom>
          <a:noFill/>
          <a:ln w="9525">
            <a:noFill/>
            <a:miter lim="800000"/>
            <a:headEnd/>
            <a:tailEnd/>
          </a:ln>
        </p:spPr>
      </p:pic>
      <p:sp>
        <p:nvSpPr>
          <p:cNvPr id="8" name="Rectangle 7"/>
          <p:cNvSpPr/>
          <p:nvPr/>
        </p:nvSpPr>
        <p:spPr>
          <a:xfrm>
            <a:off x="685800" y="5562600"/>
            <a:ext cx="3276600" cy="646331"/>
          </a:xfrm>
          <a:prstGeom prst="rect">
            <a:avLst/>
          </a:prstGeom>
          <a:ln>
            <a:solidFill>
              <a:schemeClr val="accent1">
                <a:shade val="50000"/>
              </a:schemeClr>
            </a:solidFill>
          </a:ln>
        </p:spPr>
        <p:txBody>
          <a:bodyPr wrap="square">
            <a:spAutoFit/>
          </a:bodyPr>
          <a:lstStyle/>
          <a:p>
            <a:pPr algn="ctr"/>
            <a:r>
              <a:rPr lang="en-US" dirty="0" smtClean="0"/>
              <a:t>Flat hydrostatic thrust bearing </a:t>
            </a:r>
          </a:p>
          <a:p>
            <a:pPr algn="ctr"/>
            <a:r>
              <a:rPr lang="en-US" dirty="0" smtClean="0"/>
              <a:t>with circular step pad.</a:t>
            </a:r>
            <a:endParaRPr lang="en-US" dirty="0"/>
          </a:p>
        </p:txBody>
      </p:sp>
      <p:sp>
        <p:nvSpPr>
          <p:cNvPr id="9" name="Rectangle 8"/>
          <p:cNvSpPr/>
          <p:nvPr/>
        </p:nvSpPr>
        <p:spPr>
          <a:xfrm>
            <a:off x="5257800" y="5562601"/>
            <a:ext cx="3276600" cy="646331"/>
          </a:xfrm>
          <a:prstGeom prst="rect">
            <a:avLst/>
          </a:prstGeom>
          <a:ln>
            <a:solidFill>
              <a:schemeClr val="accent1">
                <a:shade val="50000"/>
              </a:schemeClr>
            </a:solidFill>
          </a:ln>
        </p:spPr>
        <p:txBody>
          <a:bodyPr wrap="square">
            <a:spAutoFit/>
          </a:bodyPr>
          <a:lstStyle/>
          <a:p>
            <a:pPr algn="ctr"/>
            <a:r>
              <a:rPr lang="en-US" dirty="0" smtClean="0"/>
              <a:t>Conical thrust bearing </a:t>
            </a:r>
          </a:p>
          <a:p>
            <a:pPr algn="ctr"/>
            <a:r>
              <a:rPr lang="en-US"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04800"/>
            <a:ext cx="8229600" cy="966418"/>
          </a:xfrm>
          <a:prstGeom prst="rect">
            <a:avLst/>
          </a:prstGeom>
        </p:spPr>
        <p:txBody>
          <a:bodyPr wrap="square">
            <a:spAutoFit/>
          </a:bodyPr>
          <a:lstStyle/>
          <a:p>
            <a:pPr>
              <a:buNone/>
            </a:pPr>
            <a:r>
              <a:rPr lang="en-US" sz="2800" b="1" dirty="0" smtClean="0">
                <a:solidFill>
                  <a:srgbClr val="33339B"/>
                </a:solidFill>
                <a:latin typeface="Times New Roman"/>
              </a:rPr>
              <a:t>		</a:t>
            </a:r>
            <a:r>
              <a:rPr lang="en-US" sz="2400" b="1" u="sng" dirty="0" smtClean="0">
                <a:solidFill>
                  <a:schemeClr val="accent2"/>
                </a:solidFill>
                <a:latin typeface="Times New Roman"/>
              </a:rPr>
              <a:t>General Characteristics of hydrostatic bearings</a:t>
            </a:r>
          </a:p>
          <a:p>
            <a:pPr>
              <a:buNone/>
            </a:pPr>
            <a:endParaRPr lang="en-US" sz="2400" b="1" u="sng" dirty="0" smtClean="0">
              <a:solidFill>
                <a:schemeClr val="accent2"/>
              </a:solidFill>
              <a:latin typeface="Times New Roman"/>
            </a:endParaRPr>
          </a:p>
        </p:txBody>
      </p:sp>
      <p:sp>
        <p:nvSpPr>
          <p:cNvPr id="6" name="Rectangle 5"/>
          <p:cNvSpPr/>
          <p:nvPr/>
        </p:nvSpPr>
        <p:spPr>
          <a:xfrm>
            <a:off x="457200" y="1066800"/>
            <a:ext cx="8153400" cy="4524315"/>
          </a:xfrm>
          <a:prstGeom prst="rect">
            <a:avLst/>
          </a:prstGeom>
        </p:spPr>
        <p:txBody>
          <a:bodyPr wrap="square">
            <a:spAutoFit/>
          </a:bodyPr>
          <a:lstStyle/>
          <a:p>
            <a:pPr lvl="1" algn="just"/>
            <a:r>
              <a:rPr lang="en-US" dirty="0" smtClean="0"/>
              <a:t>A complete lubricant film can be present at even zero sliding speed          due to the external pressurization</a:t>
            </a:r>
            <a:r>
              <a:rPr lang="en-US" dirty="0" smtClean="0">
                <a:solidFill>
                  <a:schemeClr val="accent1"/>
                </a:solidFill>
              </a:rPr>
              <a:t>.</a:t>
            </a:r>
          </a:p>
          <a:p>
            <a:pPr lvl="1" algn="just"/>
            <a:endParaRPr lang="en-US" dirty="0" smtClean="0">
              <a:solidFill>
                <a:schemeClr val="accent1"/>
              </a:solidFill>
            </a:endParaRPr>
          </a:p>
          <a:p>
            <a:pPr lvl="1" algn="just"/>
            <a:r>
              <a:rPr lang="en-US" dirty="0" smtClean="0"/>
              <a:t>Hydrostatic films usually have thickness </a:t>
            </a:r>
            <a:r>
              <a:rPr lang="en-US" dirty="0" err="1" smtClean="0"/>
              <a:t>upto</a:t>
            </a:r>
            <a:r>
              <a:rPr lang="en-US" dirty="0" smtClean="0"/>
              <a:t> 100 microns.</a:t>
            </a:r>
          </a:p>
          <a:p>
            <a:pPr lvl="1" algn="just"/>
            <a:endParaRPr lang="en-US" dirty="0" smtClean="0"/>
          </a:p>
          <a:p>
            <a:pPr lvl="1" algn="just"/>
            <a:r>
              <a:rPr lang="en-US" dirty="0" smtClean="0"/>
              <a:t>Large starting friction problems are totally eliminated in hydrostatic lubrication.</a:t>
            </a:r>
          </a:p>
          <a:p>
            <a:pPr lvl="1" algn="just"/>
            <a:endParaRPr lang="en-US" dirty="0" smtClean="0"/>
          </a:p>
          <a:p>
            <a:pPr lvl="1" algn="just"/>
            <a:r>
              <a:rPr lang="en-US" dirty="0" smtClean="0"/>
              <a:t>Hydrostatic bearings possess zero static friction and high load capacity and stiffness</a:t>
            </a:r>
          </a:p>
          <a:p>
            <a:pPr lvl="1" algn="just"/>
            <a:endParaRPr lang="en-US" dirty="0" smtClean="0"/>
          </a:p>
          <a:p>
            <a:pPr lvl="1" algn="just"/>
            <a:r>
              <a:rPr lang="en-US" dirty="0" smtClean="0"/>
              <a:t>The highest axial bearing stiffness, self-aligning capability and the minimal flow is obtained with the smallest film thickness.</a:t>
            </a:r>
          </a:p>
          <a:p>
            <a:pPr lvl="1" algn="just"/>
            <a:endParaRPr lang="en-US" dirty="0" smtClean="0"/>
          </a:p>
          <a:p>
            <a:pPr lvl="1" algn="just"/>
            <a:r>
              <a:rPr lang="en-US" dirty="0" smtClean="0"/>
              <a:t>Hydrodynamic bearings assisted by an externally pressurized lubricant supply are known as </a:t>
            </a:r>
            <a:r>
              <a:rPr lang="en-US" dirty="0" smtClean="0">
                <a:solidFill>
                  <a:schemeClr val="accent2"/>
                </a:solidFill>
              </a:rPr>
              <a:t>hybrid bearings</a:t>
            </a:r>
          </a:p>
        </p:txBody>
      </p:sp>
      <p:sp>
        <p:nvSpPr>
          <p:cNvPr id="7" name="Oval 6"/>
          <p:cNvSpPr/>
          <p:nvPr/>
        </p:nvSpPr>
        <p:spPr>
          <a:xfrm>
            <a:off x="533400" y="1177635"/>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 y="198120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400" y="259080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3400" y="342900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3400" y="510540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 y="426720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smtClean="0">
                <a:solidFill>
                  <a:schemeClr val="accent2"/>
                </a:solidFill>
                <a:latin typeface="Times New Roman"/>
              </a:rPr>
              <a:t>General Characteristics of hydrostatic bearings</a:t>
            </a:r>
            <a:endParaRPr lang="en-US" sz="2400" dirty="0"/>
          </a:p>
        </p:txBody>
      </p:sp>
      <p:sp>
        <p:nvSpPr>
          <p:cNvPr id="4" name="Content Placeholder 3"/>
          <p:cNvSpPr>
            <a:spLocks noGrp="1"/>
          </p:cNvSpPr>
          <p:nvPr>
            <p:ph idx="1"/>
          </p:nvPr>
        </p:nvSpPr>
        <p:spPr>
          <a:xfrm>
            <a:off x="457200" y="1447800"/>
            <a:ext cx="8229600" cy="707886"/>
          </a:xfrm>
          <a:prstGeom prst="rect">
            <a:avLst/>
          </a:prstGeom>
        </p:spPr>
        <p:txBody>
          <a:bodyPr wrap="square">
            <a:spAutoFit/>
          </a:bodyPr>
          <a:lstStyle/>
          <a:p>
            <a:pPr algn="just"/>
            <a:r>
              <a:rPr lang="en-US" sz="2000" b="1" dirty="0" smtClean="0"/>
              <a:t>Lack of mechanical contact between elements causes error motions  to be small and harmonics quickly die out.</a:t>
            </a:r>
          </a:p>
        </p:txBody>
      </p:sp>
      <p:pic>
        <p:nvPicPr>
          <p:cNvPr id="5" name="Picture 2"/>
          <p:cNvPicPr>
            <a:picLocks noChangeAspect="1" noChangeArrowheads="1"/>
          </p:cNvPicPr>
          <p:nvPr/>
        </p:nvPicPr>
        <p:blipFill>
          <a:blip r:embed="rId3" cstate="print"/>
          <a:srcRect/>
          <a:stretch>
            <a:fillRect/>
          </a:stretch>
        </p:blipFill>
        <p:spPr bwMode="auto">
          <a:xfrm>
            <a:off x="1655615" y="2514600"/>
            <a:ext cx="5695997" cy="3200400"/>
          </a:xfrm>
          <a:prstGeom prst="rect">
            <a:avLst/>
          </a:prstGeom>
          <a:noFill/>
          <a:ln w="9525">
            <a:noFill/>
            <a:miter lim="800000"/>
            <a:headEnd/>
            <a:tailEnd/>
          </a:ln>
          <a:effectLst/>
        </p:spPr>
      </p:pic>
      <p:sp>
        <p:nvSpPr>
          <p:cNvPr id="6" name="Oval 5"/>
          <p:cNvSpPr/>
          <p:nvPr/>
        </p:nvSpPr>
        <p:spPr>
          <a:xfrm>
            <a:off x="533400" y="160020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2655</TotalTime>
  <Words>785</Words>
  <Application>Microsoft Office PowerPoint</Application>
  <PresentationFormat>On-screen Show (4:3)</PresentationFormat>
  <Paragraphs>170</Paragraphs>
  <Slides>24</Slides>
  <Notes>22</Notes>
  <HiddenSlides>0</HiddenSlides>
  <MMClips>0</MMClips>
  <ScaleCrop>false</ScaleCrop>
  <HeadingPairs>
    <vt:vector size="6" baseType="variant">
      <vt:variant>
        <vt:lpstr>Theme</vt:lpstr>
      </vt:variant>
      <vt:variant>
        <vt:i4>1</vt:i4>
      </vt:variant>
      <vt:variant>
        <vt:lpstr>Slide Titles</vt:lpstr>
      </vt:variant>
      <vt:variant>
        <vt:i4>24</vt:i4>
      </vt:variant>
      <vt:variant>
        <vt:lpstr>Custom Shows</vt:lpstr>
      </vt:variant>
      <vt:variant>
        <vt:i4>1</vt:i4>
      </vt:variant>
    </vt:vector>
  </HeadingPairs>
  <TitlesOfParts>
    <vt:vector size="26" baseType="lpstr">
      <vt:lpstr>Office Theme</vt:lpstr>
      <vt:lpstr>Hydrostatic Lubrication</vt:lpstr>
      <vt:lpstr>Hydrostatic Lubrication</vt:lpstr>
      <vt:lpstr>                           Lubrication Regimes</vt:lpstr>
      <vt:lpstr>Slide 4</vt:lpstr>
      <vt:lpstr>                      Hydrostatic Lubrication</vt:lpstr>
      <vt:lpstr>Slide 6</vt:lpstr>
      <vt:lpstr>Hydrostatic thrust bearing system. </vt:lpstr>
      <vt:lpstr>Slide 8</vt:lpstr>
      <vt:lpstr>General Characteristics of hydrostatic bearings</vt:lpstr>
      <vt:lpstr>Slide 10</vt:lpstr>
      <vt:lpstr>Types of Compensation</vt:lpstr>
      <vt:lpstr>Principle of fixed compensation.  </vt:lpstr>
      <vt:lpstr>Effect of mfg. errors on capillary compensated bearing:</vt:lpstr>
      <vt:lpstr>Principle of Self Compensation(Active Compensation)</vt:lpstr>
      <vt:lpstr>Effect of mfg. errors on self compensated bearing</vt:lpstr>
      <vt:lpstr>Comparison between fixed &amp; self compensated hydrostatic bearing</vt:lpstr>
      <vt:lpstr>Comparison between fixed &amp; self compensated hydrostatic bearing</vt:lpstr>
      <vt:lpstr>Dynamic balancing of  rocket payload</vt:lpstr>
      <vt:lpstr>                                                                                                                                       </vt:lpstr>
      <vt:lpstr>References</vt:lpstr>
      <vt:lpstr>Slide 21</vt:lpstr>
      <vt:lpstr>Slide 22</vt:lpstr>
      <vt:lpstr>  Oil is typically used for ease of pumping and its  inherent lubricity in case of pressure loss. In many applications, such as grinding of ceramics, high speed spindles, and industrial applications, such as paper machinery, water would be the preferred working fluid.</vt:lpstr>
      <vt:lpstr>Self compensation</vt:lpstr>
      <vt:lpstr>Custom Show 1</vt:lpstr>
    </vt:vector>
  </TitlesOfParts>
  <Company>Symphony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CFD modelling of a Diesel engine combustion using Ansys Fluent and its experimental validation</dc:title>
  <dc:creator>User-3</dc:creator>
  <cp:lastModifiedBy>KANNAN</cp:lastModifiedBy>
  <cp:revision>238</cp:revision>
  <dcterms:created xsi:type="dcterms:W3CDTF">2012-09-17T10:01:21Z</dcterms:created>
  <dcterms:modified xsi:type="dcterms:W3CDTF">2012-11-19T05:31:53Z</dcterms:modified>
</cp:coreProperties>
</file>